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9" r:id="rId3"/>
    <p:sldId id="276" r:id="rId4"/>
    <p:sldId id="278" r:id="rId5"/>
    <p:sldId id="269" r:id="rId6"/>
    <p:sldId id="267" r:id="rId7"/>
    <p:sldId id="273" r:id="rId8"/>
    <p:sldId id="27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7DD3"/>
    <a:srgbClr val="99FF66"/>
    <a:srgbClr val="D678D2"/>
    <a:srgbClr val="8EC68A"/>
    <a:srgbClr val="FF9933"/>
    <a:srgbClr val="8D5B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180" autoAdjust="0"/>
  </p:normalViewPr>
  <p:slideViewPr>
    <p:cSldViewPr>
      <p:cViewPr varScale="1">
        <p:scale>
          <a:sx n="77" d="100"/>
          <a:sy n="77" d="100"/>
        </p:scale>
        <p:origin x="58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C9298D-E846-4654-9798-8B0060028573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DFABAB-295A-4C28-B176-C8AE7EC4CD6A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Дотация на выравнивание бюджетной обеспеченности 3140,6</a:t>
          </a:r>
        </a:p>
      </dgm:t>
    </dgm:pt>
    <dgm:pt modelId="{CB351489-D401-4F38-8E39-F5E9DED42897}" type="sibTrans" cxnId="{E3774A03-1C7F-4CB4-9203-5716E951F6EB}">
      <dgm:prSet/>
      <dgm:spPr/>
      <dgm:t>
        <a:bodyPr/>
        <a:lstStyle/>
        <a:p>
          <a:endParaRPr lang="ru-RU"/>
        </a:p>
      </dgm:t>
    </dgm:pt>
    <dgm:pt modelId="{D2295CF0-B718-421F-B208-DB3E4B624E36}" type="parTrans" cxnId="{E3774A03-1C7F-4CB4-9203-5716E951F6EB}">
      <dgm:prSet/>
      <dgm:spPr/>
      <dgm:t>
        <a:bodyPr/>
        <a:lstStyle/>
        <a:p>
          <a:endParaRPr lang="ru-RU"/>
        </a:p>
      </dgm:t>
    </dgm:pt>
    <dgm:pt modelId="{B70E1606-9938-40BF-AAB7-F92CF02A28F6}">
      <dgm:prSet phldrT="[Текст]" custT="1"/>
      <dgm:spPr>
        <a:solidFill>
          <a:srgbClr val="D77DD3"/>
        </a:solidFill>
      </dgm:spPr>
      <dgm:t>
        <a:bodyPr/>
        <a:lstStyle/>
        <a:p>
          <a:r>
            <a: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Иные межбюджетные трансферты</a:t>
          </a:r>
        </a:p>
        <a:p>
          <a:r>
            <a: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63,1</a:t>
          </a:r>
        </a:p>
      </dgm:t>
    </dgm:pt>
    <dgm:pt modelId="{6FD7E305-9060-4BCF-8619-2534575DB30B}" type="sibTrans" cxnId="{D820C24E-A4CF-4DFC-9A7F-5416EC005C73}">
      <dgm:prSet/>
      <dgm:spPr/>
      <dgm:t>
        <a:bodyPr/>
        <a:lstStyle/>
        <a:p>
          <a:endParaRPr lang="ru-RU"/>
        </a:p>
      </dgm:t>
    </dgm:pt>
    <dgm:pt modelId="{7C119574-5BA7-44ED-864E-C9219ECE3B92}" type="parTrans" cxnId="{D820C24E-A4CF-4DFC-9A7F-5416EC005C73}">
      <dgm:prSet/>
      <dgm:spPr/>
      <dgm:t>
        <a:bodyPr/>
        <a:lstStyle/>
        <a:p>
          <a:endParaRPr lang="ru-RU"/>
        </a:p>
      </dgm:t>
    </dgm:pt>
    <dgm:pt modelId="{F1B47385-B2CC-4B51-94AA-C69C60ED5937}">
      <dgm:prSet phldrT="[Текст]"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/>
        <a:lstStyle/>
        <a:p>
          <a:r>
            <a: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Субвенции бюджетам субъектов Российской Федерации и муниципальных образований</a:t>
          </a:r>
        </a:p>
        <a:p>
          <a:r>
            <a: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35,5</a:t>
          </a:r>
        </a:p>
      </dgm:t>
    </dgm:pt>
    <dgm:pt modelId="{1A5B132E-2137-4D70-B5C2-D0E4854387BD}" type="sibTrans" cxnId="{F30B610E-4831-492D-8C68-6E792A910CFF}">
      <dgm:prSet/>
      <dgm:spPr/>
      <dgm:t>
        <a:bodyPr/>
        <a:lstStyle/>
        <a:p>
          <a:endParaRPr lang="ru-RU"/>
        </a:p>
      </dgm:t>
    </dgm:pt>
    <dgm:pt modelId="{C8E5B7A7-A746-490C-8128-ECFBD1196CAA}" type="parTrans" cxnId="{F30B610E-4831-492D-8C68-6E792A910CFF}">
      <dgm:prSet/>
      <dgm:spPr/>
      <dgm:t>
        <a:bodyPr/>
        <a:lstStyle/>
        <a:p>
          <a:endParaRPr lang="ru-RU"/>
        </a:p>
      </dgm:t>
    </dgm:pt>
    <dgm:pt modelId="{7D006B0B-6727-4758-87FD-A750B2865F7B}" type="pres">
      <dgm:prSet presAssocID="{EFC9298D-E846-4654-9798-8B0060028573}" presName="diagram" presStyleCnt="0">
        <dgm:presLayoutVars>
          <dgm:dir/>
          <dgm:resizeHandles val="exact"/>
        </dgm:presLayoutVars>
      </dgm:prSet>
      <dgm:spPr/>
    </dgm:pt>
    <dgm:pt modelId="{96DD4E4E-33DA-4561-95C4-F0077618D161}" type="pres">
      <dgm:prSet presAssocID="{32DFABAB-295A-4C28-B176-C8AE7EC4CD6A}" presName="node" presStyleLbl="node1" presStyleIdx="0" presStyleCnt="3" custLinFactNeighborX="561" custLinFactNeighborY="4298">
        <dgm:presLayoutVars>
          <dgm:bulletEnabled val="1"/>
        </dgm:presLayoutVars>
      </dgm:prSet>
      <dgm:spPr/>
    </dgm:pt>
    <dgm:pt modelId="{7852D933-A201-4B1C-8EE8-CB6DB8E76AFF}" type="pres">
      <dgm:prSet presAssocID="{CB351489-D401-4F38-8E39-F5E9DED42897}" presName="sibTrans" presStyleCnt="0"/>
      <dgm:spPr/>
    </dgm:pt>
    <dgm:pt modelId="{863A8323-316C-4531-A7EE-6F5A583C0A52}" type="pres">
      <dgm:prSet presAssocID="{F1B47385-B2CC-4B51-94AA-C69C60ED5937}" presName="node" presStyleLbl="node1" presStyleIdx="1" presStyleCnt="3" custLinFactNeighborX="42" custLinFactNeighborY="70">
        <dgm:presLayoutVars>
          <dgm:bulletEnabled val="1"/>
        </dgm:presLayoutVars>
      </dgm:prSet>
      <dgm:spPr>
        <a:prstGeom prst="rect">
          <a:avLst/>
        </a:prstGeom>
      </dgm:spPr>
    </dgm:pt>
    <dgm:pt modelId="{176274E5-53FB-493C-B401-E5541BB31BA3}" type="pres">
      <dgm:prSet presAssocID="{1A5B132E-2137-4D70-B5C2-D0E4854387BD}" presName="sibTrans" presStyleCnt="0"/>
      <dgm:spPr/>
    </dgm:pt>
    <dgm:pt modelId="{98D9B815-AE2A-4D0E-9888-B226115C366F}" type="pres">
      <dgm:prSet presAssocID="{B70E1606-9938-40BF-AAB7-F92CF02A28F6}" presName="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E3774A03-1C7F-4CB4-9203-5716E951F6EB}" srcId="{EFC9298D-E846-4654-9798-8B0060028573}" destId="{32DFABAB-295A-4C28-B176-C8AE7EC4CD6A}" srcOrd="0" destOrd="0" parTransId="{D2295CF0-B718-421F-B208-DB3E4B624E36}" sibTransId="{CB351489-D401-4F38-8E39-F5E9DED42897}"/>
    <dgm:cxn modelId="{F30B610E-4831-492D-8C68-6E792A910CFF}" srcId="{EFC9298D-E846-4654-9798-8B0060028573}" destId="{F1B47385-B2CC-4B51-94AA-C69C60ED5937}" srcOrd="1" destOrd="0" parTransId="{C8E5B7A7-A746-490C-8128-ECFBD1196CAA}" sibTransId="{1A5B132E-2137-4D70-B5C2-D0E4854387BD}"/>
    <dgm:cxn modelId="{F346A50E-F8E9-42EC-8B5C-44F7A6B93535}" type="presOf" srcId="{EFC9298D-E846-4654-9798-8B0060028573}" destId="{7D006B0B-6727-4758-87FD-A750B2865F7B}" srcOrd="0" destOrd="0" presId="urn:microsoft.com/office/officeart/2005/8/layout/default#1"/>
    <dgm:cxn modelId="{7530D843-D54A-403F-87E0-B96BF2F23CD4}" type="presOf" srcId="{F1B47385-B2CC-4B51-94AA-C69C60ED5937}" destId="{863A8323-316C-4531-A7EE-6F5A583C0A52}" srcOrd="0" destOrd="0" presId="urn:microsoft.com/office/officeart/2005/8/layout/default#1"/>
    <dgm:cxn modelId="{00AA376E-C883-4AE7-9473-8BAEED86CF84}" type="presOf" srcId="{32DFABAB-295A-4C28-B176-C8AE7EC4CD6A}" destId="{96DD4E4E-33DA-4561-95C4-F0077618D161}" srcOrd="0" destOrd="0" presId="urn:microsoft.com/office/officeart/2005/8/layout/default#1"/>
    <dgm:cxn modelId="{D820C24E-A4CF-4DFC-9A7F-5416EC005C73}" srcId="{EFC9298D-E846-4654-9798-8B0060028573}" destId="{B70E1606-9938-40BF-AAB7-F92CF02A28F6}" srcOrd="2" destOrd="0" parTransId="{7C119574-5BA7-44ED-864E-C9219ECE3B92}" sibTransId="{6FD7E305-9060-4BCF-8619-2534575DB30B}"/>
    <dgm:cxn modelId="{7E6B40E0-41B0-48AA-ADA9-90647A6C9847}" type="presOf" srcId="{B70E1606-9938-40BF-AAB7-F92CF02A28F6}" destId="{98D9B815-AE2A-4D0E-9888-B226115C366F}" srcOrd="0" destOrd="0" presId="urn:microsoft.com/office/officeart/2005/8/layout/default#1"/>
    <dgm:cxn modelId="{47ED3272-0233-48F7-B86A-6D2F9678DAD4}" type="presParOf" srcId="{7D006B0B-6727-4758-87FD-A750B2865F7B}" destId="{96DD4E4E-33DA-4561-95C4-F0077618D161}" srcOrd="0" destOrd="0" presId="urn:microsoft.com/office/officeart/2005/8/layout/default#1"/>
    <dgm:cxn modelId="{8DC81862-517A-43F2-9257-792A45E939A4}" type="presParOf" srcId="{7D006B0B-6727-4758-87FD-A750B2865F7B}" destId="{7852D933-A201-4B1C-8EE8-CB6DB8E76AFF}" srcOrd="1" destOrd="0" presId="urn:microsoft.com/office/officeart/2005/8/layout/default#1"/>
    <dgm:cxn modelId="{A2C10806-0E62-4BFA-B6EB-AAE30FB859E6}" type="presParOf" srcId="{7D006B0B-6727-4758-87FD-A750B2865F7B}" destId="{863A8323-316C-4531-A7EE-6F5A583C0A52}" srcOrd="2" destOrd="0" presId="urn:microsoft.com/office/officeart/2005/8/layout/default#1"/>
    <dgm:cxn modelId="{2B9E4D9B-8C52-4995-8894-3A939213002E}" type="presParOf" srcId="{7D006B0B-6727-4758-87FD-A750B2865F7B}" destId="{176274E5-53FB-493C-B401-E5541BB31BA3}" srcOrd="3" destOrd="0" presId="urn:microsoft.com/office/officeart/2005/8/layout/default#1"/>
    <dgm:cxn modelId="{0F84E0AB-455F-49CA-AC38-CA8A98A20198}" type="presParOf" srcId="{7D006B0B-6727-4758-87FD-A750B2865F7B}" destId="{98D9B815-AE2A-4D0E-9888-B226115C366F}" srcOrd="4" destOrd="0" presId="urn:microsoft.com/office/officeart/2005/8/layout/default#1"/>
  </dgm:cxnLst>
  <dgm:bg>
    <a:solidFill>
      <a:srgbClr val="7030A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C1A2F7-7505-43F9-BB8E-F6DFA497E5F0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870A8AD-F322-4B9F-BB91-D3603DC679C4}">
      <dgm:prSet phldrT="[Текст]" custT="1"/>
      <dgm:spPr/>
      <dgm:t>
        <a:bodyPr/>
        <a:lstStyle/>
        <a:p>
          <a:r>
            <a:rPr lang="ru-RU" sz="1600" dirty="0"/>
            <a:t>1 место - </a:t>
          </a:r>
          <a:r>
            <a:rPr lang="ru-RU" sz="2000" b="1" dirty="0"/>
            <a:t>образование</a:t>
          </a:r>
          <a:r>
            <a:rPr lang="ru-RU" sz="1600" dirty="0"/>
            <a:t>, 1 558 894,0 тыс. руб. (3 %)</a:t>
          </a:r>
        </a:p>
      </dgm:t>
    </dgm:pt>
    <dgm:pt modelId="{E9CD8FEF-9551-4C85-B08C-59119A0FC976}" type="parTrans" cxnId="{9D181667-03B9-4AA0-B159-A8A70B1BF598}">
      <dgm:prSet/>
      <dgm:spPr/>
      <dgm:t>
        <a:bodyPr/>
        <a:lstStyle/>
        <a:p>
          <a:endParaRPr lang="ru-RU"/>
        </a:p>
      </dgm:t>
    </dgm:pt>
    <dgm:pt modelId="{9E827A68-BCB2-40FC-8FEF-EC0827EE8701}" type="sibTrans" cxnId="{9D181667-03B9-4AA0-B159-A8A70B1BF598}">
      <dgm:prSet/>
      <dgm:spPr/>
      <dgm:t>
        <a:bodyPr/>
        <a:lstStyle/>
        <a:p>
          <a:endParaRPr lang="ru-RU"/>
        </a:p>
      </dgm:t>
    </dgm:pt>
    <dgm:pt modelId="{B40C8003-A31C-49C8-9D34-C48EBC75CD23}">
      <dgm:prSet phldrT="[Текст]" custT="1"/>
      <dgm:spPr/>
      <dgm:t>
        <a:bodyPr/>
        <a:lstStyle/>
        <a:p>
          <a:r>
            <a:rPr lang="ru-RU" sz="1600" dirty="0"/>
            <a:t>2 место - </a:t>
          </a:r>
          <a:r>
            <a:rPr lang="ru-RU" sz="2000" b="1" dirty="0"/>
            <a:t>жилищно-коммунальное хозяйство</a:t>
          </a:r>
          <a:r>
            <a:rPr lang="ru-RU" sz="1600" dirty="0"/>
            <a:t>, 1 426 323,6тыс. руб. (27 %)</a:t>
          </a:r>
        </a:p>
      </dgm:t>
    </dgm:pt>
    <dgm:pt modelId="{B1A7D1FD-F17E-4302-826A-21CDC63FA1E8}" type="parTrans" cxnId="{C7F5191E-F3E0-431C-A11F-A796973F1460}">
      <dgm:prSet/>
      <dgm:spPr/>
      <dgm:t>
        <a:bodyPr/>
        <a:lstStyle/>
        <a:p>
          <a:endParaRPr lang="ru-RU"/>
        </a:p>
      </dgm:t>
    </dgm:pt>
    <dgm:pt modelId="{F19D4B93-2145-4BC3-83FA-E3584D5893A5}" type="sibTrans" cxnId="{C7F5191E-F3E0-431C-A11F-A796973F1460}">
      <dgm:prSet/>
      <dgm:spPr/>
      <dgm:t>
        <a:bodyPr/>
        <a:lstStyle/>
        <a:p>
          <a:endParaRPr lang="ru-RU"/>
        </a:p>
      </dgm:t>
    </dgm:pt>
    <dgm:pt modelId="{788D5E2D-0706-4031-BBBA-7727499D282D}">
      <dgm:prSet phldrT="[Текст]" custT="1"/>
      <dgm:spPr/>
      <dgm:t>
        <a:bodyPr/>
        <a:lstStyle/>
        <a:p>
          <a:r>
            <a:rPr lang="ru-RU" sz="1600" dirty="0"/>
            <a:t>3 место – </a:t>
          </a:r>
          <a:r>
            <a:rPr lang="ru-RU" sz="2000" b="1" dirty="0"/>
            <a:t>здравоохранение</a:t>
          </a:r>
          <a:r>
            <a:rPr lang="ru-RU" sz="1600" dirty="0"/>
            <a:t>, 538 242,1тыс. руб. (10 %)</a:t>
          </a:r>
        </a:p>
      </dgm:t>
    </dgm:pt>
    <dgm:pt modelId="{3FBAFEB4-D40C-4B49-B674-47EBEAC96EAE}" type="parTrans" cxnId="{F2E58D7F-CE46-4ED9-B156-4D48D582FB24}">
      <dgm:prSet/>
      <dgm:spPr/>
      <dgm:t>
        <a:bodyPr/>
        <a:lstStyle/>
        <a:p>
          <a:endParaRPr lang="ru-RU"/>
        </a:p>
      </dgm:t>
    </dgm:pt>
    <dgm:pt modelId="{96846E63-5BD3-474E-9AEF-627010400CE3}" type="sibTrans" cxnId="{F2E58D7F-CE46-4ED9-B156-4D48D582FB24}">
      <dgm:prSet/>
      <dgm:spPr/>
      <dgm:t>
        <a:bodyPr/>
        <a:lstStyle/>
        <a:p>
          <a:endParaRPr lang="ru-RU"/>
        </a:p>
      </dgm:t>
    </dgm:pt>
    <dgm:pt modelId="{7096C51F-09F2-4951-B108-E99F147F1DCF}">
      <dgm:prSet custT="1"/>
      <dgm:spPr/>
      <dgm:t>
        <a:bodyPr/>
        <a:lstStyle/>
        <a:p>
          <a:r>
            <a:rPr lang="ru-RU" sz="1600" dirty="0"/>
            <a:t>4 место – </a:t>
          </a:r>
          <a:r>
            <a:rPr lang="ru-RU" sz="1800" b="1" dirty="0"/>
            <a:t>межбюджетные трансферты поселениям</a:t>
          </a:r>
          <a:r>
            <a:rPr lang="ru-RU" sz="1600" dirty="0"/>
            <a:t>, 377 162,3 тыс. руб. (7 %)</a:t>
          </a:r>
        </a:p>
      </dgm:t>
    </dgm:pt>
    <dgm:pt modelId="{AC0F6F45-FE02-4291-A7DD-BBA9483ACE75}" type="parTrans" cxnId="{97E324F1-C0D5-43CA-A108-D34BD1C0AB39}">
      <dgm:prSet/>
      <dgm:spPr/>
      <dgm:t>
        <a:bodyPr/>
        <a:lstStyle/>
        <a:p>
          <a:endParaRPr lang="ru-RU"/>
        </a:p>
      </dgm:t>
    </dgm:pt>
    <dgm:pt modelId="{F3B9BDCC-E018-48E7-8D01-FC5A97914CB6}" type="sibTrans" cxnId="{97E324F1-C0D5-43CA-A108-D34BD1C0AB39}">
      <dgm:prSet/>
      <dgm:spPr/>
      <dgm:t>
        <a:bodyPr/>
        <a:lstStyle/>
        <a:p>
          <a:endParaRPr lang="ru-RU"/>
        </a:p>
      </dgm:t>
    </dgm:pt>
    <dgm:pt modelId="{CBE00A36-8CEC-424B-9CE4-D82CF38020B7}">
      <dgm:prSet custT="1"/>
      <dgm:spPr/>
      <dgm:t>
        <a:bodyPr/>
        <a:lstStyle/>
        <a:p>
          <a:r>
            <a:rPr lang="ru-RU" sz="1600" dirty="0"/>
            <a:t>5 место - </a:t>
          </a:r>
          <a:r>
            <a:rPr lang="ru-RU" sz="2000" b="1" dirty="0"/>
            <a:t>общегосударственные вопросы</a:t>
          </a:r>
          <a:r>
            <a:rPr lang="ru-RU" sz="1600" dirty="0"/>
            <a:t>, 341 554,2 тыс. руб. (6 %)</a:t>
          </a:r>
        </a:p>
      </dgm:t>
    </dgm:pt>
    <dgm:pt modelId="{D7559A3C-5984-4C5F-9B17-7B5FE9FAF6E8}" type="parTrans" cxnId="{1E181923-F606-4367-A0A3-9DF470D7B3C9}">
      <dgm:prSet/>
      <dgm:spPr/>
      <dgm:t>
        <a:bodyPr/>
        <a:lstStyle/>
        <a:p>
          <a:endParaRPr lang="ru-RU"/>
        </a:p>
      </dgm:t>
    </dgm:pt>
    <dgm:pt modelId="{D5DC2A36-0FCB-4A94-B3C8-9A940DCD85D0}" type="sibTrans" cxnId="{1E181923-F606-4367-A0A3-9DF470D7B3C9}">
      <dgm:prSet/>
      <dgm:spPr/>
      <dgm:t>
        <a:bodyPr/>
        <a:lstStyle/>
        <a:p>
          <a:endParaRPr lang="ru-RU"/>
        </a:p>
      </dgm:t>
    </dgm:pt>
    <dgm:pt modelId="{0C93C1BF-997A-420E-85EF-35481BEF60F1}" type="pres">
      <dgm:prSet presAssocID="{82C1A2F7-7505-43F9-BB8E-F6DFA497E5F0}" presName="compositeShape" presStyleCnt="0">
        <dgm:presLayoutVars>
          <dgm:dir/>
          <dgm:resizeHandles/>
        </dgm:presLayoutVars>
      </dgm:prSet>
      <dgm:spPr/>
    </dgm:pt>
    <dgm:pt modelId="{D8AE4B30-8671-43BB-8826-789814994687}" type="pres">
      <dgm:prSet presAssocID="{82C1A2F7-7505-43F9-BB8E-F6DFA497E5F0}" presName="pyramid" presStyleLbl="node1" presStyleIdx="0" presStyleCnt="1" custLinFactNeighborX="-11608"/>
      <dgm:spPr>
        <a:solidFill>
          <a:srgbClr val="362BC3"/>
        </a:solidFill>
        <a:ln>
          <a:solidFill>
            <a:schemeClr val="accent1"/>
          </a:solidFill>
        </a:ln>
      </dgm:spPr>
    </dgm:pt>
    <dgm:pt modelId="{F4DDAFA7-0E13-4881-BB84-F25465F54188}" type="pres">
      <dgm:prSet presAssocID="{82C1A2F7-7505-43F9-BB8E-F6DFA497E5F0}" presName="theList" presStyleCnt="0"/>
      <dgm:spPr/>
    </dgm:pt>
    <dgm:pt modelId="{AEC60166-9A95-4844-999E-5D555999CD02}" type="pres">
      <dgm:prSet presAssocID="{C870A8AD-F322-4B9F-BB91-D3603DC679C4}" presName="aNode" presStyleLbl="fgAcc1" presStyleIdx="0" presStyleCnt="5" custAng="0" custScaleY="165761" custLinFactY="-21239" custLinFactNeighborX="2678" custLinFactNeighborY="-100000">
        <dgm:presLayoutVars>
          <dgm:bulletEnabled val="1"/>
        </dgm:presLayoutVars>
      </dgm:prSet>
      <dgm:spPr/>
    </dgm:pt>
    <dgm:pt modelId="{55697CAC-3AB8-4B84-B043-14AD223658C1}" type="pres">
      <dgm:prSet presAssocID="{C870A8AD-F322-4B9F-BB91-D3603DC679C4}" presName="aSpace" presStyleCnt="0"/>
      <dgm:spPr/>
    </dgm:pt>
    <dgm:pt modelId="{741D02DA-440F-461D-B7C8-B66025D1526B}" type="pres">
      <dgm:prSet presAssocID="{B40C8003-A31C-49C8-9D34-C48EBC75CD23}" presName="aNode" presStyleLbl="fgAcc1" presStyleIdx="1" presStyleCnt="5" custScaleY="308331" custLinFactY="-16649" custLinFactNeighborX="3333" custLinFactNeighborY="-100000">
        <dgm:presLayoutVars>
          <dgm:bulletEnabled val="1"/>
        </dgm:presLayoutVars>
      </dgm:prSet>
      <dgm:spPr/>
    </dgm:pt>
    <dgm:pt modelId="{7617C829-AEB4-4859-970D-A32291DC192F}" type="pres">
      <dgm:prSet presAssocID="{B40C8003-A31C-49C8-9D34-C48EBC75CD23}" presName="aSpace" presStyleCnt="0"/>
      <dgm:spPr/>
    </dgm:pt>
    <dgm:pt modelId="{5A217C64-ACE9-4870-9285-015028409749}" type="pres">
      <dgm:prSet presAssocID="{788D5E2D-0706-4031-BBBA-7727499D282D}" presName="aNode" presStyleLbl="fgAcc1" presStyleIdx="2" presStyleCnt="5" custScaleY="286264" custLinFactY="-19035" custLinFactNeighborX="3333" custLinFactNeighborY="-100000">
        <dgm:presLayoutVars>
          <dgm:bulletEnabled val="1"/>
        </dgm:presLayoutVars>
      </dgm:prSet>
      <dgm:spPr/>
    </dgm:pt>
    <dgm:pt modelId="{6A29767C-DB4D-4A86-9A43-096632CC29A9}" type="pres">
      <dgm:prSet presAssocID="{788D5E2D-0706-4031-BBBA-7727499D282D}" presName="aSpace" presStyleCnt="0"/>
      <dgm:spPr/>
    </dgm:pt>
    <dgm:pt modelId="{547AC031-B965-4BBE-9802-D43145D9E8A7}" type="pres">
      <dgm:prSet presAssocID="{7096C51F-09F2-4951-B108-E99F147F1DCF}" presName="aNode" presStyleLbl="fgAcc1" presStyleIdx="3" presStyleCnt="5" custScaleY="295692" custLinFactNeighborX="3333" custLinFactNeighborY="-94833">
        <dgm:presLayoutVars>
          <dgm:bulletEnabled val="1"/>
        </dgm:presLayoutVars>
      </dgm:prSet>
      <dgm:spPr/>
    </dgm:pt>
    <dgm:pt modelId="{AAA74CC2-8DDC-430E-AE45-7D5AD92B1F6E}" type="pres">
      <dgm:prSet presAssocID="{7096C51F-09F2-4951-B108-E99F147F1DCF}" presName="aSpace" presStyleCnt="0"/>
      <dgm:spPr/>
    </dgm:pt>
    <dgm:pt modelId="{C1C42924-E828-4E46-A330-3E64BD2EF635}" type="pres">
      <dgm:prSet presAssocID="{CBE00A36-8CEC-424B-9CE4-D82CF38020B7}" presName="aNode" presStyleLbl="fgAcc1" presStyleIdx="4" presStyleCnt="5" custScaleY="209996" custLinFactY="20152" custLinFactNeighborX="3333" custLinFactNeighborY="100000">
        <dgm:presLayoutVars>
          <dgm:bulletEnabled val="1"/>
        </dgm:presLayoutVars>
      </dgm:prSet>
      <dgm:spPr/>
    </dgm:pt>
    <dgm:pt modelId="{698C8DCF-B2C0-4F15-B270-ED0820344A85}" type="pres">
      <dgm:prSet presAssocID="{CBE00A36-8CEC-424B-9CE4-D82CF38020B7}" presName="aSpace" presStyleCnt="0"/>
      <dgm:spPr/>
    </dgm:pt>
  </dgm:ptLst>
  <dgm:cxnLst>
    <dgm:cxn modelId="{C7F5191E-F3E0-431C-A11F-A796973F1460}" srcId="{82C1A2F7-7505-43F9-BB8E-F6DFA497E5F0}" destId="{B40C8003-A31C-49C8-9D34-C48EBC75CD23}" srcOrd="1" destOrd="0" parTransId="{B1A7D1FD-F17E-4302-826A-21CDC63FA1E8}" sibTransId="{F19D4B93-2145-4BC3-83FA-E3584D5893A5}"/>
    <dgm:cxn modelId="{1E181923-F606-4367-A0A3-9DF470D7B3C9}" srcId="{82C1A2F7-7505-43F9-BB8E-F6DFA497E5F0}" destId="{CBE00A36-8CEC-424B-9CE4-D82CF38020B7}" srcOrd="4" destOrd="0" parTransId="{D7559A3C-5984-4C5F-9B17-7B5FE9FAF6E8}" sibTransId="{D5DC2A36-0FCB-4A94-B3C8-9A940DCD85D0}"/>
    <dgm:cxn modelId="{5127F742-B36E-4457-8779-F7AC335AD502}" type="presOf" srcId="{CBE00A36-8CEC-424B-9CE4-D82CF38020B7}" destId="{C1C42924-E828-4E46-A330-3E64BD2EF635}" srcOrd="0" destOrd="0" presId="urn:microsoft.com/office/officeart/2005/8/layout/pyramid2"/>
    <dgm:cxn modelId="{B765A166-89BE-4BFE-B2EF-6698DF913C80}" type="presOf" srcId="{7096C51F-09F2-4951-B108-E99F147F1DCF}" destId="{547AC031-B965-4BBE-9802-D43145D9E8A7}" srcOrd="0" destOrd="0" presId="urn:microsoft.com/office/officeart/2005/8/layout/pyramid2"/>
    <dgm:cxn modelId="{9D181667-03B9-4AA0-B159-A8A70B1BF598}" srcId="{82C1A2F7-7505-43F9-BB8E-F6DFA497E5F0}" destId="{C870A8AD-F322-4B9F-BB91-D3603DC679C4}" srcOrd="0" destOrd="0" parTransId="{E9CD8FEF-9551-4C85-B08C-59119A0FC976}" sibTransId="{9E827A68-BCB2-40FC-8FEF-EC0827EE8701}"/>
    <dgm:cxn modelId="{F2E58D7F-CE46-4ED9-B156-4D48D582FB24}" srcId="{82C1A2F7-7505-43F9-BB8E-F6DFA497E5F0}" destId="{788D5E2D-0706-4031-BBBA-7727499D282D}" srcOrd="2" destOrd="0" parTransId="{3FBAFEB4-D40C-4B49-B674-47EBEAC96EAE}" sibTransId="{96846E63-5BD3-474E-9AEF-627010400CE3}"/>
    <dgm:cxn modelId="{6C2121C8-D21F-41CF-ABD2-6051B71B328B}" type="presOf" srcId="{82C1A2F7-7505-43F9-BB8E-F6DFA497E5F0}" destId="{0C93C1BF-997A-420E-85EF-35481BEF60F1}" srcOrd="0" destOrd="0" presId="urn:microsoft.com/office/officeart/2005/8/layout/pyramid2"/>
    <dgm:cxn modelId="{BBAA46DD-50B5-4602-8C07-666E61196A83}" type="presOf" srcId="{C870A8AD-F322-4B9F-BB91-D3603DC679C4}" destId="{AEC60166-9A95-4844-999E-5D555999CD02}" srcOrd="0" destOrd="0" presId="urn:microsoft.com/office/officeart/2005/8/layout/pyramid2"/>
    <dgm:cxn modelId="{2DC522EE-0DAB-4EEE-8107-0F2785D87963}" type="presOf" srcId="{788D5E2D-0706-4031-BBBA-7727499D282D}" destId="{5A217C64-ACE9-4870-9285-015028409749}" srcOrd="0" destOrd="0" presId="urn:microsoft.com/office/officeart/2005/8/layout/pyramid2"/>
    <dgm:cxn modelId="{97E324F1-C0D5-43CA-A108-D34BD1C0AB39}" srcId="{82C1A2F7-7505-43F9-BB8E-F6DFA497E5F0}" destId="{7096C51F-09F2-4951-B108-E99F147F1DCF}" srcOrd="3" destOrd="0" parTransId="{AC0F6F45-FE02-4291-A7DD-BBA9483ACE75}" sibTransId="{F3B9BDCC-E018-48E7-8D01-FC5A97914CB6}"/>
    <dgm:cxn modelId="{CC0F7BFA-8E2B-4C93-9361-65C5B171EEA0}" type="presOf" srcId="{B40C8003-A31C-49C8-9D34-C48EBC75CD23}" destId="{741D02DA-440F-461D-B7C8-B66025D1526B}" srcOrd="0" destOrd="0" presId="urn:microsoft.com/office/officeart/2005/8/layout/pyramid2"/>
    <dgm:cxn modelId="{78BE7E3B-1B80-4176-99D5-F80AA38F8406}" type="presParOf" srcId="{0C93C1BF-997A-420E-85EF-35481BEF60F1}" destId="{D8AE4B30-8671-43BB-8826-789814994687}" srcOrd="0" destOrd="0" presId="urn:microsoft.com/office/officeart/2005/8/layout/pyramid2"/>
    <dgm:cxn modelId="{46DE9593-009B-49F3-9949-B843EF49993B}" type="presParOf" srcId="{0C93C1BF-997A-420E-85EF-35481BEF60F1}" destId="{F4DDAFA7-0E13-4881-BB84-F25465F54188}" srcOrd="1" destOrd="0" presId="urn:microsoft.com/office/officeart/2005/8/layout/pyramid2"/>
    <dgm:cxn modelId="{90BDCF46-5248-4FC3-8567-148ECA43AC3B}" type="presParOf" srcId="{F4DDAFA7-0E13-4881-BB84-F25465F54188}" destId="{AEC60166-9A95-4844-999E-5D555999CD02}" srcOrd="0" destOrd="0" presId="urn:microsoft.com/office/officeart/2005/8/layout/pyramid2"/>
    <dgm:cxn modelId="{E408250F-2986-44C2-AB4C-F17099928C84}" type="presParOf" srcId="{F4DDAFA7-0E13-4881-BB84-F25465F54188}" destId="{55697CAC-3AB8-4B84-B043-14AD223658C1}" srcOrd="1" destOrd="0" presId="urn:microsoft.com/office/officeart/2005/8/layout/pyramid2"/>
    <dgm:cxn modelId="{3A76D747-E7F4-4033-AE7E-29C881F1A156}" type="presParOf" srcId="{F4DDAFA7-0E13-4881-BB84-F25465F54188}" destId="{741D02DA-440F-461D-B7C8-B66025D1526B}" srcOrd="2" destOrd="0" presId="urn:microsoft.com/office/officeart/2005/8/layout/pyramid2"/>
    <dgm:cxn modelId="{6B7AEC39-3A1E-481F-91A7-653FEE134DA7}" type="presParOf" srcId="{F4DDAFA7-0E13-4881-BB84-F25465F54188}" destId="{7617C829-AEB4-4859-970D-A32291DC192F}" srcOrd="3" destOrd="0" presId="urn:microsoft.com/office/officeart/2005/8/layout/pyramid2"/>
    <dgm:cxn modelId="{2A45C81A-FA67-4E56-A6F1-F747C61187AE}" type="presParOf" srcId="{F4DDAFA7-0E13-4881-BB84-F25465F54188}" destId="{5A217C64-ACE9-4870-9285-015028409749}" srcOrd="4" destOrd="0" presId="urn:microsoft.com/office/officeart/2005/8/layout/pyramid2"/>
    <dgm:cxn modelId="{CAAED5B2-2846-4897-B694-AF1B1B0E2496}" type="presParOf" srcId="{F4DDAFA7-0E13-4881-BB84-F25465F54188}" destId="{6A29767C-DB4D-4A86-9A43-096632CC29A9}" srcOrd="5" destOrd="0" presId="urn:microsoft.com/office/officeart/2005/8/layout/pyramid2"/>
    <dgm:cxn modelId="{D5B2885D-63E6-4492-956F-487F80318703}" type="presParOf" srcId="{F4DDAFA7-0E13-4881-BB84-F25465F54188}" destId="{547AC031-B965-4BBE-9802-D43145D9E8A7}" srcOrd="6" destOrd="0" presId="urn:microsoft.com/office/officeart/2005/8/layout/pyramid2"/>
    <dgm:cxn modelId="{3566BEC0-E9F4-46AB-BE4D-80FC7DA95BCA}" type="presParOf" srcId="{F4DDAFA7-0E13-4881-BB84-F25465F54188}" destId="{AAA74CC2-8DDC-430E-AE45-7D5AD92B1F6E}" srcOrd="7" destOrd="0" presId="urn:microsoft.com/office/officeart/2005/8/layout/pyramid2"/>
    <dgm:cxn modelId="{00BDCC64-0058-4E53-8349-3710D81D3458}" type="presParOf" srcId="{F4DDAFA7-0E13-4881-BB84-F25465F54188}" destId="{C1C42924-E828-4E46-A330-3E64BD2EF635}" srcOrd="8" destOrd="0" presId="urn:microsoft.com/office/officeart/2005/8/layout/pyramid2"/>
    <dgm:cxn modelId="{874728DD-A968-4569-937B-E9BE4041917F}" type="presParOf" srcId="{F4DDAFA7-0E13-4881-BB84-F25465F54188}" destId="{698C8DCF-B2C0-4F15-B270-ED0820344A85}" srcOrd="9" destOrd="0" presId="urn:microsoft.com/office/officeart/2005/8/layout/pyramid2"/>
  </dgm:cxnLst>
  <dgm:bg>
    <a:solidFill>
      <a:srgbClr val="FFFF0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DD4E4E-33DA-4561-95C4-F0077618D161}">
      <dsp:nvSpPr>
        <dsp:cNvPr id="0" name=""/>
        <dsp:cNvSpPr/>
      </dsp:nvSpPr>
      <dsp:spPr>
        <a:xfrm>
          <a:off x="190941" y="72007"/>
          <a:ext cx="2781235" cy="1668741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Дотация на выравнивание бюджетной обеспеченности 3140,6</a:t>
          </a:r>
        </a:p>
      </dsp:txBody>
      <dsp:txXfrm>
        <a:off x="190941" y="72007"/>
        <a:ext cx="2781235" cy="1668741"/>
      </dsp:txXfrm>
    </dsp:sp>
    <dsp:sp modelId="{863A8323-316C-4531-A7EE-6F5A583C0A52}">
      <dsp:nvSpPr>
        <dsp:cNvPr id="0" name=""/>
        <dsp:cNvSpPr/>
      </dsp:nvSpPr>
      <dsp:spPr>
        <a:xfrm>
          <a:off x="3235865" y="1453"/>
          <a:ext cx="2781235" cy="1668741"/>
        </a:xfrm>
        <a:prstGeom prst="rect">
          <a:avLst/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Субвенции бюджетам субъектов Российской Федерации и муниципальных образований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35,5</a:t>
          </a:r>
        </a:p>
      </dsp:txBody>
      <dsp:txXfrm>
        <a:off x="3235865" y="1453"/>
        <a:ext cx="2781235" cy="1668741"/>
      </dsp:txXfrm>
    </dsp:sp>
    <dsp:sp modelId="{98D9B815-AE2A-4D0E-9888-B226115C366F}">
      <dsp:nvSpPr>
        <dsp:cNvPr id="0" name=""/>
        <dsp:cNvSpPr/>
      </dsp:nvSpPr>
      <dsp:spPr>
        <a:xfrm>
          <a:off x="1705018" y="1947149"/>
          <a:ext cx="2781235" cy="1668741"/>
        </a:xfrm>
        <a:prstGeom prst="ellipse">
          <a:avLst/>
        </a:prstGeom>
        <a:solidFill>
          <a:srgbClr val="D77D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Иные межбюджетные трансферты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63,1</a:t>
          </a:r>
        </a:p>
      </dsp:txBody>
      <dsp:txXfrm>
        <a:off x="2112320" y="2191530"/>
        <a:ext cx="1966631" cy="11799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AE4B30-8671-43BB-8826-789814994687}">
      <dsp:nvSpPr>
        <dsp:cNvPr id="0" name=""/>
        <dsp:cNvSpPr/>
      </dsp:nvSpPr>
      <dsp:spPr>
        <a:xfrm>
          <a:off x="382501" y="0"/>
          <a:ext cx="5400675" cy="5400675"/>
        </a:xfrm>
        <a:prstGeom prst="triangle">
          <a:avLst/>
        </a:prstGeom>
        <a:solidFill>
          <a:srgbClr val="362BC3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C60166-9A95-4844-999E-5D555999CD02}">
      <dsp:nvSpPr>
        <dsp:cNvPr id="0" name=""/>
        <dsp:cNvSpPr/>
      </dsp:nvSpPr>
      <dsp:spPr>
        <a:xfrm>
          <a:off x="3803758" y="432608"/>
          <a:ext cx="3510438" cy="5385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1 место - </a:t>
          </a:r>
          <a:r>
            <a:rPr lang="ru-RU" sz="2000" b="1" kern="1200" dirty="0"/>
            <a:t>образование</a:t>
          </a:r>
          <a:r>
            <a:rPr lang="ru-RU" sz="1600" kern="1200" dirty="0"/>
            <a:t>, 1 558 894,0 тыс. руб. (3 %)</a:t>
          </a:r>
        </a:p>
      </dsp:txBody>
      <dsp:txXfrm>
        <a:off x="3830047" y="458897"/>
        <a:ext cx="3457860" cy="485953"/>
      </dsp:txXfrm>
    </dsp:sp>
    <dsp:sp modelId="{741D02DA-440F-461D-B7C8-B66025D1526B}">
      <dsp:nvSpPr>
        <dsp:cNvPr id="0" name=""/>
        <dsp:cNvSpPr/>
      </dsp:nvSpPr>
      <dsp:spPr>
        <a:xfrm>
          <a:off x="3826752" y="1026663"/>
          <a:ext cx="3510438" cy="10017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2 место - </a:t>
          </a:r>
          <a:r>
            <a:rPr lang="ru-RU" sz="2000" b="1" kern="1200" dirty="0"/>
            <a:t>жилищно-коммунальное хозяйство</a:t>
          </a:r>
          <a:r>
            <a:rPr lang="ru-RU" sz="1600" kern="1200" dirty="0"/>
            <a:t>, 1 426 323,6тыс. руб. (27 %)</a:t>
          </a:r>
        </a:p>
      </dsp:txBody>
      <dsp:txXfrm>
        <a:off x="3875652" y="1075563"/>
        <a:ext cx="3412638" cy="903919"/>
      </dsp:txXfrm>
    </dsp:sp>
    <dsp:sp modelId="{5A217C64-ACE9-4870-9285-015028409749}">
      <dsp:nvSpPr>
        <dsp:cNvPr id="0" name=""/>
        <dsp:cNvSpPr/>
      </dsp:nvSpPr>
      <dsp:spPr>
        <a:xfrm>
          <a:off x="3826752" y="2061241"/>
          <a:ext cx="3510438" cy="93002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3 место – </a:t>
          </a:r>
          <a:r>
            <a:rPr lang="ru-RU" sz="2000" b="1" kern="1200" dirty="0"/>
            <a:t>здравоохранение</a:t>
          </a:r>
          <a:r>
            <a:rPr lang="ru-RU" sz="1600" kern="1200" dirty="0"/>
            <a:t>, 538 242,1тыс. руб. (10 %)</a:t>
          </a:r>
        </a:p>
      </dsp:txBody>
      <dsp:txXfrm>
        <a:off x="3872152" y="2106641"/>
        <a:ext cx="3419638" cy="839226"/>
      </dsp:txXfrm>
    </dsp:sp>
    <dsp:sp modelId="{547AC031-B965-4BBE-9802-D43145D9E8A7}">
      <dsp:nvSpPr>
        <dsp:cNvPr id="0" name=""/>
        <dsp:cNvSpPr/>
      </dsp:nvSpPr>
      <dsp:spPr>
        <a:xfrm>
          <a:off x="3826752" y="3095818"/>
          <a:ext cx="3510438" cy="96065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4 место – </a:t>
          </a:r>
          <a:r>
            <a:rPr lang="ru-RU" sz="1800" b="1" kern="1200" dirty="0"/>
            <a:t>межбюджетные трансферты поселениям</a:t>
          </a:r>
          <a:r>
            <a:rPr lang="ru-RU" sz="1600" kern="1200" dirty="0"/>
            <a:t>, 377 162,3 тыс. руб. (7 %)</a:t>
          </a:r>
        </a:p>
      </dsp:txBody>
      <dsp:txXfrm>
        <a:off x="3873647" y="3142713"/>
        <a:ext cx="3416648" cy="866867"/>
      </dsp:txXfrm>
    </dsp:sp>
    <dsp:sp modelId="{C1C42924-E828-4E46-A330-3E64BD2EF635}">
      <dsp:nvSpPr>
        <dsp:cNvPr id="0" name=""/>
        <dsp:cNvSpPr/>
      </dsp:nvSpPr>
      <dsp:spPr>
        <a:xfrm>
          <a:off x="3826752" y="4241679"/>
          <a:ext cx="3510438" cy="68224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5 место - </a:t>
          </a:r>
          <a:r>
            <a:rPr lang="ru-RU" sz="2000" b="1" kern="1200" dirty="0"/>
            <a:t>общегосударственные вопросы</a:t>
          </a:r>
          <a:r>
            <a:rPr lang="ru-RU" sz="1600" kern="1200" dirty="0"/>
            <a:t>, 341 554,2 тыс. руб. (6 %)</a:t>
          </a:r>
        </a:p>
      </dsp:txBody>
      <dsp:txXfrm>
        <a:off x="3860056" y="4274983"/>
        <a:ext cx="3443830" cy="6156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51107-1886-4C02-9394-CC4323647BA8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2CC4D-60FB-414B-9AC0-2CA370DF22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7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FF66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005064"/>
            <a:ext cx="7406640" cy="1752600"/>
          </a:xfrm>
          <a:solidFill>
            <a:srgbClr val="D678D2"/>
          </a:solidFill>
          <a:ln>
            <a:solidFill>
              <a:srgbClr val="D77DD3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b="1" dirty="0"/>
              <a:t>Отчет об исполнении бюджета </a:t>
            </a:r>
            <a:r>
              <a:rPr lang="ru-RU" b="1" dirty="0" err="1"/>
              <a:t>Денисовского</a:t>
            </a:r>
            <a:r>
              <a:rPr lang="ru-RU" b="1" dirty="0"/>
              <a:t> сельского поселения </a:t>
            </a:r>
            <a:r>
              <a:rPr lang="ru-RU" b="1" dirty="0" err="1"/>
              <a:t>Ремонтненского</a:t>
            </a:r>
            <a:r>
              <a:rPr lang="ru-RU" b="1" dirty="0"/>
              <a:t>  района </a:t>
            </a:r>
          </a:p>
          <a:p>
            <a:pPr algn="ctr"/>
            <a:r>
              <a:rPr lang="ru-RU" b="1" dirty="0"/>
              <a:t>за 1 полугодие 2018 года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971714"/>
            <a:ext cx="7406640" cy="1472184"/>
          </a:xfrm>
          <a:solidFill>
            <a:srgbClr val="D678D2"/>
          </a:solidFill>
        </p:spPr>
        <p:txBody>
          <a:bodyPr anchor="ctr"/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 ДЛЯ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190080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FF66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17832"/>
          </a:xfrm>
          <a:solidFill>
            <a:srgbClr val="D77DD3"/>
          </a:solidFill>
        </p:spPr>
        <p:txBody>
          <a:bodyPr>
            <a:normAutofit fontScale="90000"/>
          </a:bodyPr>
          <a:lstStyle/>
          <a:p>
            <a:pPr algn="ctr"/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r>
              <a:rPr lang="ru-RU" sz="2000" b="1" dirty="0">
                <a:effectLst>
                  <a:reflection blurRad="12700" stA="0" endPos="55000" dir="5400000" sy="-90000" algn="bl" rotWithShape="0"/>
                </a:effectLst>
              </a:rPr>
              <a:t>Основные параметры исполнения бюджета</a:t>
            </a:r>
            <a:br>
              <a:rPr lang="ru-RU" sz="2000" b="1" dirty="0">
                <a:effectLst>
                  <a:reflection blurRad="12700" stA="0" endPos="55000" dir="5400000" sy="-90000" algn="bl" rotWithShape="0"/>
                </a:effectLst>
              </a:rPr>
            </a:br>
            <a:r>
              <a:rPr lang="ru-RU" sz="2000" dirty="0" err="1">
                <a:effectLst>
                  <a:reflection blurRad="12700" stA="0" endPos="55000" dir="5400000" sy="-90000" algn="bl" rotWithShape="0"/>
                </a:effectLst>
              </a:rPr>
              <a:t>Денисовского</a:t>
            </a:r>
            <a:r>
              <a:rPr lang="ru-RU" sz="2000" dirty="0">
                <a:effectLst>
                  <a:reflection blurRad="12700" stA="0" endPos="55000" dir="5400000" sy="-90000" algn="bl" rotWithShape="0"/>
                </a:effectLst>
              </a:rPr>
              <a:t> сельского поселения </a:t>
            </a:r>
            <a:r>
              <a:rPr lang="ru-RU" sz="2000" dirty="0" err="1">
                <a:effectLst>
                  <a:reflection blurRad="12700" stA="0" endPos="55000" dir="5400000" sy="-90000" algn="bl" rotWithShape="0"/>
                </a:effectLst>
              </a:rPr>
              <a:t>ремонтненского</a:t>
            </a:r>
            <a:r>
              <a:rPr lang="ru-RU" sz="2000" dirty="0">
                <a:effectLst>
                  <a:reflection blurRad="12700" stA="0" endPos="55000" dir="5400000" sy="-90000" algn="bl" rotWithShape="0"/>
                </a:effectLst>
              </a:rPr>
              <a:t> РАЙОНА </a:t>
            </a:r>
            <a:br>
              <a:rPr lang="ru-RU" sz="2000" dirty="0">
                <a:effectLst>
                  <a:reflection blurRad="12700" stA="0" endPos="55000" dir="5400000" sy="-90000" algn="bl" rotWithShape="0"/>
                </a:effectLst>
              </a:rPr>
            </a:br>
            <a:r>
              <a:rPr lang="ru-RU" sz="2000" b="1" dirty="0">
                <a:effectLst>
                  <a:reflection blurRad="12700" stA="0" endPos="55000" dir="5400000" sy="-90000" algn="bl" rotWithShape="0"/>
                </a:effectLst>
              </a:rPr>
              <a:t>за</a:t>
            </a:r>
            <a:r>
              <a:rPr lang="ru-RU" sz="2000" dirty="0">
                <a:effectLst>
                  <a:reflection blurRad="12700" stA="0" endPos="55000" dir="5400000" sy="-90000" algn="bl" rotWithShape="0"/>
                </a:effectLst>
              </a:rPr>
              <a:t> 1 </a:t>
            </a:r>
            <a:r>
              <a:rPr lang="ru-RU" sz="2000" b="1" dirty="0">
                <a:effectLst>
                  <a:reflection blurRad="12700" stA="0" endPos="55000" dir="5400000" sy="-90000" algn="bl" rotWithShape="0"/>
                </a:effectLst>
              </a:rPr>
              <a:t>полугодие 2018 год а </a:t>
            </a:r>
            <a:br>
              <a:rPr lang="ru-RU" sz="2400" dirty="0">
                <a:effectLst>
                  <a:reflection blurRad="12700" stA="0" endPos="55000" dir="5400000" sy="-90000" algn="bl" rotWithShape="0"/>
                </a:effectLst>
              </a:rPr>
            </a:br>
            <a:br>
              <a:rPr lang="en-US" sz="2400" dirty="0"/>
            </a:br>
            <a:r>
              <a:rPr lang="en-US" sz="2400" dirty="0"/>
              <a:t>                                                                                         </a:t>
            </a:r>
            <a:r>
              <a:rPr lang="ru-RU" sz="2400" dirty="0"/>
              <a:t>                            </a:t>
            </a:r>
            <a:r>
              <a:rPr lang="ru-RU" sz="1000" dirty="0" err="1"/>
              <a:t>тыс.рублей</a:t>
            </a:r>
            <a:br>
              <a:rPr lang="ru-RU" sz="1000" dirty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0694652"/>
              </p:ext>
            </p:extLst>
          </p:nvPr>
        </p:nvGraphicFramePr>
        <p:xfrm>
          <a:off x="323529" y="1325188"/>
          <a:ext cx="8381085" cy="46240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93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3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36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58553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aseline="0" dirty="0">
                          <a:latin typeface="Times New Roman" pitchFamily="18" charset="0"/>
                          <a:cs typeface="Times New Roman" pitchFamily="18" charset="0"/>
                        </a:rPr>
                        <a:t>Плановые показатели на 2018 год</a:t>
                      </a:r>
                      <a:endParaRPr lang="en-US" sz="18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Фактическое исполнение на 01.07.2018 г.</a:t>
                      </a: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132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1. Доходы, всего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6668,1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4474,4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68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359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1075,0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1235,3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168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5593,1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3239,2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132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2. Расходы, всего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7078,8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2869,2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1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3.Дефицит/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-410,7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1605,2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24158"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77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2469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FF66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95800" y="152400"/>
            <a:ext cx="4648200" cy="609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ru-RU" sz="1800" b="1" dirty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endParaRPr lang="ru-RU" sz="1800" i="1" dirty="0">
              <a:solidFill>
                <a:schemeClr val="tx1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1143000"/>
            <a:ext cx="4386282" cy="533400"/>
          </a:xfrm>
          <a:solidFill>
            <a:srgbClr val="FF0000"/>
          </a:solidFill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ru-RU" sz="4800" b="1" dirty="0"/>
              <a:t>Собственные доходы</a:t>
            </a:r>
          </a:p>
        </p:txBody>
      </p:sp>
      <p:graphicFrame>
        <p:nvGraphicFramePr>
          <p:cNvPr id="42010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615174"/>
              </p:ext>
            </p:extLst>
          </p:nvPr>
        </p:nvGraphicFramePr>
        <p:xfrm>
          <a:off x="1259632" y="2000240"/>
          <a:ext cx="7488832" cy="4550008"/>
        </p:xfrm>
        <a:graphic>
          <a:graphicData uri="http://schemas.openxmlformats.org/drawingml/2006/table">
            <a:tbl>
              <a:tblPr/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79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Наименование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показателя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План поступлений на 2018 года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Фактическое поступление за 1 пол.2018г.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Процент исполнения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Собственные доходы, всего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1075,0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1235,3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114,9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5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 т.ч. налоговые доходы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939,8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1212,8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 т.ч. неналоговые доходы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19813" name="Picture 5" descr="%D0%94%D0%B5%D0%BA%D0%BB%D0%B0%D1%80%D0%B0%D1%86%D0%B8%D1%8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680" y="5896"/>
            <a:ext cx="2174653" cy="25819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FF66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243608"/>
          </a:xfrm>
          <a:solidFill>
            <a:srgbClr val="D77DD3"/>
          </a:solidFill>
          <a:ln>
            <a:solidFill>
              <a:srgbClr val="99FF66"/>
            </a:solidFill>
          </a:ln>
          <a:effectLst>
            <a:glow rad="1905000">
              <a:schemeClr val="accent1">
                <a:alpha val="23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  <a:reflection stA="0" endPos="650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800" b="1" dirty="0">
                <a:effectLst>
                  <a:reflection blurRad="12700" stA="0" endPos="55000" dir="5400000" sy="-90000" algn="bl" rotWithShape="0"/>
                </a:effectLst>
              </a:rPr>
              <a:t>Безвозмездные поступления  бюджета  </a:t>
            </a:r>
            <a:r>
              <a:rPr lang="ru-RU" sz="1800" b="1" dirty="0" err="1">
                <a:effectLst>
                  <a:reflection blurRad="12700" stA="0" endPos="55000" dir="5400000" sy="-90000" algn="bl" rotWithShape="0"/>
                </a:effectLst>
              </a:rPr>
              <a:t>денисовского</a:t>
            </a:r>
            <a:r>
              <a:rPr lang="ru-RU" sz="1800" b="1" dirty="0">
                <a:effectLst>
                  <a:reflection blurRad="12700" stA="0" endPos="55000" dir="5400000" sy="-90000" algn="bl" rotWithShape="0"/>
                </a:effectLst>
              </a:rPr>
              <a:t>  сельского  поселения </a:t>
            </a:r>
            <a:r>
              <a:rPr lang="ru-RU" sz="1800" b="1" dirty="0" err="1">
                <a:effectLst>
                  <a:reflection blurRad="12700" stA="0" endPos="55000" dir="5400000" sy="-90000" algn="bl" rotWithShape="0"/>
                </a:effectLst>
              </a:rPr>
              <a:t>ремонтненского</a:t>
            </a:r>
            <a:r>
              <a:rPr lang="ru-RU" sz="1800" b="1" dirty="0">
                <a:effectLst>
                  <a:reflection blurRad="12700" stA="0" endPos="55000" dir="5400000" sy="-90000" algn="bl" rotWithShape="0"/>
                </a:effectLst>
              </a:rPr>
              <a:t>  РАЙОНА</a:t>
            </a:r>
            <a:br>
              <a:rPr lang="ru-RU" sz="1800" b="1" dirty="0">
                <a:effectLst>
                  <a:reflection blurRad="12700" stA="0" endPos="55000" dir="5400000" sy="-90000" algn="bl" rotWithShape="0"/>
                </a:effectLst>
              </a:rPr>
            </a:br>
            <a:r>
              <a:rPr lang="ru-RU" sz="1800" b="1" dirty="0">
                <a:effectLst>
                  <a:reflection blurRad="12700" stA="0" endPos="55000" dir="5400000" sy="-90000" algn="bl" rotWithShape="0"/>
                </a:effectLst>
              </a:rPr>
              <a:t> за  1  ПОЛУГОДИЕ  2018год А  исполнены в сумме 3239,2  тыс. рублей</a:t>
            </a:r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4231216963"/>
              </p:ext>
            </p:extLst>
          </p:nvPr>
        </p:nvGraphicFramePr>
        <p:xfrm>
          <a:off x="1428728" y="1844824"/>
          <a:ext cx="6191272" cy="3616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3031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FF66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555" name="_s3083"/>
          <p:cNvCxnSpPr>
            <a:cxnSpLocks noChangeShapeType="1"/>
          </p:cNvCxnSpPr>
          <p:nvPr/>
        </p:nvCxnSpPr>
        <p:spPr bwMode="auto">
          <a:xfrm rot="10800000">
            <a:off x="4570334" y="1121069"/>
            <a:ext cx="354378" cy="1481033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23556" name="_s3084"/>
          <p:cNvCxnSpPr>
            <a:cxnSpLocks noChangeShapeType="1"/>
            <a:stCxn id="23564" idx="4"/>
            <a:endCxn id="23560" idx="3"/>
          </p:cNvCxnSpPr>
          <p:nvPr/>
        </p:nvCxnSpPr>
        <p:spPr bwMode="auto">
          <a:xfrm flipV="1">
            <a:off x="4092636" y="1087558"/>
            <a:ext cx="464428" cy="1822448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23557" name="_s3085"/>
          <p:cNvCxnSpPr>
            <a:cxnSpLocks noChangeShapeType="1"/>
          </p:cNvCxnSpPr>
          <p:nvPr/>
        </p:nvCxnSpPr>
        <p:spPr bwMode="auto">
          <a:xfrm rot="10800000">
            <a:off x="4572695" y="721443"/>
            <a:ext cx="387894" cy="1104364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23558" name="_s3086"/>
          <p:cNvCxnSpPr>
            <a:cxnSpLocks noChangeShapeType="1"/>
            <a:stCxn id="23562" idx="4"/>
            <a:endCxn id="23560" idx="3"/>
          </p:cNvCxnSpPr>
          <p:nvPr/>
        </p:nvCxnSpPr>
        <p:spPr bwMode="auto">
          <a:xfrm flipV="1">
            <a:off x="4185401" y="1087558"/>
            <a:ext cx="371663" cy="565903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23559" name="_s3087"/>
          <p:cNvCxnSpPr>
            <a:cxnSpLocks noChangeShapeType="1"/>
          </p:cNvCxnSpPr>
          <p:nvPr/>
        </p:nvCxnSpPr>
        <p:spPr bwMode="auto">
          <a:xfrm rot="10800000">
            <a:off x="4572695" y="385413"/>
            <a:ext cx="387893" cy="3193585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sp>
        <p:nvSpPr>
          <p:cNvPr id="23560" name="_s3088"/>
          <p:cNvSpPr>
            <a:spLocks noChangeArrowheads="1"/>
          </p:cNvSpPr>
          <p:nvPr/>
        </p:nvSpPr>
        <p:spPr bwMode="auto">
          <a:xfrm>
            <a:off x="2616544" y="228809"/>
            <a:ext cx="3973476" cy="858749"/>
          </a:xfrm>
          <a:prstGeom prst="cube">
            <a:avLst>
              <a:gd name="adj" fmla="val 10764"/>
            </a:avLst>
          </a:prstGeom>
          <a:solidFill>
            <a:srgbClr val="D77DD3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596"/>
            <a:r>
              <a:rPr lang="ru-RU" i="0" dirty="0"/>
              <a:t>Объем расходов по направлениям деятельности</a:t>
            </a:r>
          </a:p>
          <a:p>
            <a:pPr algn="ctr" defTabSz="822596"/>
            <a:r>
              <a:rPr lang="ru-RU" i="0" dirty="0">
                <a:solidFill>
                  <a:srgbClr val="A50021"/>
                </a:solidFill>
              </a:rPr>
              <a:t>За 1 полугодие 2018 года</a:t>
            </a:r>
          </a:p>
        </p:txBody>
      </p:sp>
      <p:sp>
        <p:nvSpPr>
          <p:cNvPr id="23561" name="_s3089"/>
          <p:cNvSpPr>
            <a:spLocks noChangeArrowheads="1"/>
          </p:cNvSpPr>
          <p:nvPr/>
        </p:nvSpPr>
        <p:spPr bwMode="auto">
          <a:xfrm>
            <a:off x="4977852" y="3381705"/>
            <a:ext cx="3937559" cy="587232"/>
          </a:xfrm>
          <a:prstGeom prst="cube">
            <a:avLst>
              <a:gd name="adj" fmla="val 10764"/>
            </a:avLst>
          </a:prstGeom>
          <a:solidFill>
            <a:srgbClr val="D77DD3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596"/>
            <a:endParaRPr lang="ru-RU" sz="1300" dirty="0"/>
          </a:p>
          <a:p>
            <a:pPr algn="ctr" defTabSz="822596"/>
            <a:r>
              <a:rPr lang="ru-RU" sz="1100" dirty="0">
                <a:latin typeface="Arial" charset="0"/>
              </a:rPr>
              <a:t>Образование </a:t>
            </a:r>
            <a:r>
              <a:rPr lang="ru-RU" sz="1100" dirty="0"/>
              <a:t>– </a:t>
            </a:r>
            <a:r>
              <a:rPr lang="ru-RU" sz="1100" dirty="0">
                <a:solidFill>
                  <a:srgbClr val="A50021"/>
                </a:solidFill>
                <a:latin typeface="Arial" charset="0"/>
              </a:rPr>
              <a:t>2,4 </a:t>
            </a:r>
            <a:r>
              <a:rPr lang="ru-RU" sz="1100" dirty="0" err="1">
                <a:solidFill>
                  <a:srgbClr val="A50021"/>
                </a:solidFill>
                <a:latin typeface="Arial" charset="0"/>
              </a:rPr>
              <a:t>тыс.рублей</a:t>
            </a:r>
            <a:r>
              <a:rPr lang="ru-RU" sz="1100" dirty="0">
                <a:solidFill>
                  <a:srgbClr val="A50021"/>
                </a:solidFill>
                <a:latin typeface="Arial" charset="0"/>
              </a:rPr>
              <a:t>(12% к плану)</a:t>
            </a:r>
            <a:endParaRPr lang="ru-RU" i="0" dirty="0">
              <a:solidFill>
                <a:srgbClr val="A50021"/>
              </a:solidFill>
            </a:endParaRPr>
          </a:p>
        </p:txBody>
      </p:sp>
      <p:sp>
        <p:nvSpPr>
          <p:cNvPr id="23562" name="_s3090"/>
          <p:cNvSpPr>
            <a:spLocks noChangeArrowheads="1"/>
          </p:cNvSpPr>
          <p:nvPr/>
        </p:nvSpPr>
        <p:spPr bwMode="auto">
          <a:xfrm>
            <a:off x="307517" y="1186630"/>
            <a:ext cx="3968617" cy="842930"/>
          </a:xfrm>
          <a:prstGeom prst="cube">
            <a:avLst>
              <a:gd name="adj" fmla="val 10764"/>
            </a:avLst>
          </a:prstGeom>
          <a:solidFill>
            <a:srgbClr val="D77DD3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endParaRPr lang="ru-RU" sz="1100" dirty="0">
              <a:latin typeface="Arial" charset="0"/>
            </a:endParaRPr>
          </a:p>
          <a:p>
            <a:pPr algn="ctr" defTabSz="822596"/>
            <a:r>
              <a:rPr lang="ru-RU" sz="1100" b="1" dirty="0">
                <a:latin typeface="Arial" charset="0"/>
              </a:rPr>
              <a:t>Общегосударственные </a:t>
            </a:r>
          </a:p>
          <a:p>
            <a:pPr algn="ctr" defTabSz="822596"/>
            <a:r>
              <a:rPr lang="ru-RU" sz="1100" b="1" dirty="0">
                <a:latin typeface="Arial" charset="0"/>
              </a:rPr>
              <a:t>вопросы </a:t>
            </a:r>
            <a:r>
              <a:rPr lang="ru-RU" sz="1100" dirty="0">
                <a:solidFill>
                  <a:srgbClr val="A50021"/>
                </a:solidFill>
                <a:latin typeface="Arial" charset="0"/>
              </a:rPr>
              <a:t>1949,1</a:t>
            </a:r>
            <a:r>
              <a:rPr lang="ru-RU" sz="1100" dirty="0">
                <a:solidFill>
                  <a:srgbClr val="A50021"/>
                </a:solidFill>
              </a:rPr>
              <a:t> тыс. рублей(42,2% к  плану) </a:t>
            </a:r>
          </a:p>
          <a:p>
            <a:pPr algn="ctr" defTabSz="822596"/>
            <a:endParaRPr lang="ru-RU" sz="1100" dirty="0">
              <a:solidFill>
                <a:srgbClr val="A50021"/>
              </a:solidFill>
            </a:endParaRPr>
          </a:p>
          <a:p>
            <a:pPr algn="ctr" defTabSz="822596"/>
            <a:endParaRPr lang="ru-RU" sz="1100" dirty="0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23563" name="_s3091"/>
          <p:cNvSpPr>
            <a:spLocks noChangeArrowheads="1"/>
          </p:cNvSpPr>
          <p:nvPr/>
        </p:nvSpPr>
        <p:spPr bwMode="auto">
          <a:xfrm>
            <a:off x="4924672" y="1186630"/>
            <a:ext cx="3973476" cy="805807"/>
          </a:xfrm>
          <a:prstGeom prst="cube">
            <a:avLst>
              <a:gd name="adj" fmla="val 10764"/>
            </a:avLst>
          </a:prstGeom>
          <a:solidFill>
            <a:srgbClr val="D77DD3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r>
              <a:rPr lang="ru-RU" sz="1100" dirty="0">
                <a:latin typeface="Arial" charset="0"/>
              </a:rPr>
              <a:t>Дорожное хозяйство </a:t>
            </a:r>
            <a:r>
              <a:rPr lang="ru-RU" sz="1100" dirty="0">
                <a:solidFill>
                  <a:srgbClr val="A50021"/>
                </a:solidFill>
                <a:latin typeface="Arial" charset="0"/>
              </a:rPr>
              <a:t>0,0 </a:t>
            </a:r>
            <a:r>
              <a:rPr lang="ru-RU" sz="1100" dirty="0" err="1">
                <a:solidFill>
                  <a:srgbClr val="A50021"/>
                </a:solidFill>
                <a:latin typeface="Arial" charset="0"/>
              </a:rPr>
              <a:t>тыс.рублей</a:t>
            </a:r>
            <a:r>
              <a:rPr lang="ru-RU" sz="1100" dirty="0">
                <a:solidFill>
                  <a:srgbClr val="A50021"/>
                </a:solidFill>
                <a:latin typeface="Arial" charset="0"/>
              </a:rPr>
              <a:t>(0% к плану)</a:t>
            </a:r>
          </a:p>
        </p:txBody>
      </p:sp>
      <p:sp>
        <p:nvSpPr>
          <p:cNvPr id="23564" name="_s3092"/>
          <p:cNvSpPr>
            <a:spLocks noChangeArrowheads="1"/>
          </p:cNvSpPr>
          <p:nvPr/>
        </p:nvSpPr>
        <p:spPr bwMode="auto">
          <a:xfrm>
            <a:off x="199439" y="2504121"/>
            <a:ext cx="3972085" cy="732883"/>
          </a:xfrm>
          <a:prstGeom prst="cube">
            <a:avLst>
              <a:gd name="adj" fmla="val 10764"/>
            </a:avLst>
          </a:prstGeom>
          <a:solidFill>
            <a:srgbClr val="D77DD3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r>
              <a:rPr lang="ru-RU" sz="1100" dirty="0">
                <a:latin typeface="Arial" charset="0"/>
              </a:rPr>
              <a:t>Национальная оборона</a:t>
            </a:r>
          </a:p>
          <a:p>
            <a:pPr algn="ctr" defTabSz="822596"/>
            <a:r>
              <a:rPr lang="ru-RU" sz="1100" dirty="0">
                <a:solidFill>
                  <a:srgbClr val="A50021"/>
                </a:solidFill>
                <a:latin typeface="Arial" charset="0"/>
              </a:rPr>
              <a:t>30,0 </a:t>
            </a:r>
            <a:r>
              <a:rPr lang="ru-RU" sz="1100" dirty="0" err="1">
                <a:solidFill>
                  <a:srgbClr val="A50021"/>
                </a:solidFill>
                <a:latin typeface="Arial" charset="0"/>
              </a:rPr>
              <a:t>тыс.руб</a:t>
            </a:r>
            <a:r>
              <a:rPr lang="ru-RU" sz="1100" dirty="0">
                <a:solidFill>
                  <a:srgbClr val="A50021"/>
                </a:solidFill>
                <a:latin typeface="Arial" charset="0"/>
              </a:rPr>
              <a:t>.(39,8% к плану</a:t>
            </a:r>
            <a:r>
              <a:rPr lang="ru-RU" sz="1100" dirty="0">
                <a:solidFill>
                  <a:srgbClr val="A5002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)</a:t>
            </a:r>
          </a:p>
        </p:txBody>
      </p:sp>
      <p:sp>
        <p:nvSpPr>
          <p:cNvPr id="23565" name="_s3093"/>
          <p:cNvSpPr>
            <a:spLocks noChangeArrowheads="1"/>
          </p:cNvSpPr>
          <p:nvPr/>
        </p:nvSpPr>
        <p:spPr bwMode="auto">
          <a:xfrm>
            <a:off x="4958237" y="2386064"/>
            <a:ext cx="3963743" cy="586990"/>
          </a:xfrm>
          <a:prstGeom prst="cube">
            <a:avLst>
              <a:gd name="adj" fmla="val 10764"/>
            </a:avLst>
          </a:prstGeom>
          <a:solidFill>
            <a:srgbClr val="D77DD3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r>
              <a:rPr lang="ru-RU" sz="1100" dirty="0">
                <a:latin typeface="Arial" charset="0"/>
              </a:rPr>
              <a:t>Жилищно-коммунальное хозяйство</a:t>
            </a:r>
          </a:p>
          <a:p>
            <a:pPr algn="ctr" defTabSz="822596"/>
            <a:r>
              <a:rPr lang="ru-RU" sz="1100" dirty="0">
                <a:latin typeface="Arial" charset="0"/>
              </a:rPr>
              <a:t>–</a:t>
            </a:r>
            <a:r>
              <a:rPr lang="ru-RU" i="0" dirty="0"/>
              <a:t> </a:t>
            </a:r>
            <a:r>
              <a:rPr lang="ru-RU" sz="1100" i="0" dirty="0">
                <a:solidFill>
                  <a:srgbClr val="C00000"/>
                </a:solidFill>
                <a:latin typeface="Arial" charset="0"/>
              </a:rPr>
              <a:t>107,6</a:t>
            </a:r>
            <a:r>
              <a:rPr lang="ru-RU" i="0" dirty="0">
                <a:solidFill>
                  <a:srgbClr val="C00000"/>
                </a:solidFill>
              </a:rPr>
              <a:t> </a:t>
            </a:r>
            <a:r>
              <a:rPr lang="ru-RU" sz="1100" dirty="0">
                <a:solidFill>
                  <a:srgbClr val="C00000"/>
                </a:solidFill>
              </a:rPr>
              <a:t>тыс. рублей(42,7% к плану</a:t>
            </a:r>
            <a:r>
              <a:rPr lang="ru-RU" sz="1100" dirty="0">
                <a:solidFill>
                  <a:srgbClr val="A50021"/>
                </a:solidFill>
              </a:rPr>
              <a:t>)</a:t>
            </a:r>
          </a:p>
        </p:txBody>
      </p:sp>
      <p:sp>
        <p:nvSpPr>
          <p:cNvPr id="23566" name="_s3094"/>
          <p:cNvSpPr>
            <a:spLocks noChangeArrowheads="1"/>
          </p:cNvSpPr>
          <p:nvPr/>
        </p:nvSpPr>
        <p:spPr bwMode="auto">
          <a:xfrm>
            <a:off x="5004930" y="4366823"/>
            <a:ext cx="3972085" cy="901759"/>
          </a:xfrm>
          <a:prstGeom prst="cube">
            <a:avLst>
              <a:gd name="adj" fmla="val 10764"/>
            </a:avLst>
          </a:prstGeom>
          <a:solidFill>
            <a:srgbClr val="D77DD3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r>
              <a:rPr lang="ru-RU" sz="1100" dirty="0">
                <a:latin typeface="Arial" charset="0"/>
              </a:rPr>
              <a:t>Культура – </a:t>
            </a:r>
            <a:r>
              <a:rPr lang="ru-RU" sz="1100" dirty="0">
                <a:solidFill>
                  <a:srgbClr val="C00000"/>
                </a:solidFill>
                <a:latin typeface="Arial" charset="0"/>
              </a:rPr>
              <a:t>727,0 тыс. рублей  </a:t>
            </a:r>
            <a:r>
              <a:rPr lang="ru-RU" sz="1100" dirty="0">
                <a:latin typeface="Arial" charset="0"/>
              </a:rPr>
              <a:t>(38,0</a:t>
            </a:r>
            <a:r>
              <a:rPr lang="ru-RU" sz="1100" dirty="0">
                <a:solidFill>
                  <a:srgbClr val="C00000"/>
                </a:solidFill>
                <a:latin typeface="Arial" charset="0"/>
              </a:rPr>
              <a:t>% к плану</a:t>
            </a:r>
            <a:r>
              <a:rPr lang="ru-RU" sz="1100" dirty="0">
                <a:latin typeface="Arial" charset="0"/>
              </a:rPr>
              <a:t>) </a:t>
            </a:r>
            <a:r>
              <a:rPr lang="ru-RU" b="0" i="0" dirty="0">
                <a:latin typeface="Arial" charset="0"/>
              </a:rPr>
              <a:t> </a:t>
            </a:r>
          </a:p>
        </p:txBody>
      </p:sp>
      <p:sp>
        <p:nvSpPr>
          <p:cNvPr id="23567" name="Text Box 147"/>
          <p:cNvSpPr txBox="1">
            <a:spLocks noChangeArrowheads="1"/>
          </p:cNvSpPr>
          <p:nvPr/>
        </p:nvSpPr>
        <p:spPr bwMode="auto">
          <a:xfrm>
            <a:off x="8230573" y="2679559"/>
            <a:ext cx="625635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 dirty="0"/>
          </a:p>
        </p:txBody>
      </p:sp>
      <p:sp>
        <p:nvSpPr>
          <p:cNvPr id="23568" name="Text Box 148"/>
          <p:cNvSpPr txBox="1">
            <a:spLocks noChangeArrowheads="1"/>
          </p:cNvSpPr>
          <p:nvPr/>
        </p:nvSpPr>
        <p:spPr bwMode="auto">
          <a:xfrm>
            <a:off x="410139" y="1665906"/>
            <a:ext cx="759104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 dirty="0"/>
          </a:p>
        </p:txBody>
      </p:sp>
      <p:sp>
        <p:nvSpPr>
          <p:cNvPr id="23569" name="Text Box 149"/>
          <p:cNvSpPr txBox="1">
            <a:spLocks noChangeArrowheads="1"/>
          </p:cNvSpPr>
          <p:nvPr/>
        </p:nvSpPr>
        <p:spPr bwMode="auto">
          <a:xfrm>
            <a:off x="346185" y="2679559"/>
            <a:ext cx="827228" cy="289409"/>
          </a:xfrm>
          <a:prstGeom prst="rect">
            <a:avLst/>
          </a:prstGeom>
          <a:solidFill>
            <a:srgbClr val="D77DD3"/>
          </a:solidFill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 dirty="0"/>
          </a:p>
        </p:txBody>
      </p:sp>
      <p:sp>
        <p:nvSpPr>
          <p:cNvPr id="23570" name="Text Box 151"/>
          <p:cNvSpPr txBox="1">
            <a:spLocks noChangeArrowheads="1"/>
          </p:cNvSpPr>
          <p:nvPr/>
        </p:nvSpPr>
        <p:spPr bwMode="auto">
          <a:xfrm>
            <a:off x="410139" y="5701801"/>
            <a:ext cx="696540" cy="29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 dirty="0"/>
          </a:p>
        </p:txBody>
      </p:sp>
      <p:sp>
        <p:nvSpPr>
          <p:cNvPr id="23571" name="Text Box 152"/>
          <p:cNvSpPr txBox="1">
            <a:spLocks noChangeArrowheads="1"/>
          </p:cNvSpPr>
          <p:nvPr/>
        </p:nvSpPr>
        <p:spPr bwMode="auto">
          <a:xfrm>
            <a:off x="8230573" y="686808"/>
            <a:ext cx="629806" cy="29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 dirty="0"/>
          </a:p>
        </p:txBody>
      </p:sp>
      <p:sp>
        <p:nvSpPr>
          <p:cNvPr id="23572" name="Text Box 153"/>
          <p:cNvSpPr txBox="1">
            <a:spLocks noChangeArrowheads="1"/>
          </p:cNvSpPr>
          <p:nvPr/>
        </p:nvSpPr>
        <p:spPr bwMode="auto">
          <a:xfrm>
            <a:off x="8230573" y="1717740"/>
            <a:ext cx="625635" cy="29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 dirty="0"/>
          </a:p>
        </p:txBody>
      </p:sp>
      <p:sp>
        <p:nvSpPr>
          <p:cNvPr id="23573" name="Text Box 154"/>
          <p:cNvSpPr txBox="1">
            <a:spLocks noChangeArrowheads="1"/>
          </p:cNvSpPr>
          <p:nvPr/>
        </p:nvSpPr>
        <p:spPr bwMode="auto">
          <a:xfrm>
            <a:off x="8230573" y="3710491"/>
            <a:ext cx="629806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 dirty="0"/>
          </a:p>
        </p:txBody>
      </p:sp>
      <p:sp>
        <p:nvSpPr>
          <p:cNvPr id="23574" name="Text Box 155"/>
          <p:cNvSpPr txBox="1">
            <a:spLocks noChangeArrowheads="1"/>
          </p:cNvSpPr>
          <p:nvPr/>
        </p:nvSpPr>
        <p:spPr bwMode="auto">
          <a:xfrm>
            <a:off x="8230573" y="4738543"/>
            <a:ext cx="625635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 dirty="0"/>
          </a:p>
        </p:txBody>
      </p:sp>
      <p:sp>
        <p:nvSpPr>
          <p:cNvPr id="23575" name="Text Box 156"/>
          <p:cNvSpPr txBox="1">
            <a:spLocks noChangeArrowheads="1"/>
          </p:cNvSpPr>
          <p:nvPr/>
        </p:nvSpPr>
        <p:spPr bwMode="auto">
          <a:xfrm>
            <a:off x="8230573" y="5701801"/>
            <a:ext cx="629806" cy="29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 dirty="0"/>
          </a:p>
        </p:txBody>
      </p:sp>
      <p:sp>
        <p:nvSpPr>
          <p:cNvPr id="23579" name="Text Box 150"/>
          <p:cNvSpPr txBox="1">
            <a:spLocks noChangeArrowheads="1"/>
          </p:cNvSpPr>
          <p:nvPr/>
        </p:nvSpPr>
        <p:spPr bwMode="auto">
          <a:xfrm>
            <a:off x="8229183" y="4408817"/>
            <a:ext cx="696540" cy="58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 dirty="0">
              <a:latin typeface="Arial" charset="0"/>
            </a:endParaRPr>
          </a:p>
          <a:p>
            <a:pPr defTabSz="822596">
              <a:spcBef>
                <a:spcPct val="50000"/>
              </a:spcBef>
            </a:pPr>
            <a:endParaRPr lang="ru-RU" sz="1300" dirty="0">
              <a:latin typeface="Arial" charset="0"/>
            </a:endParaRPr>
          </a:p>
        </p:txBody>
      </p:sp>
      <p:sp>
        <p:nvSpPr>
          <p:cNvPr id="49" name="_s3094"/>
          <p:cNvSpPr>
            <a:spLocks noChangeArrowheads="1"/>
          </p:cNvSpPr>
          <p:nvPr/>
        </p:nvSpPr>
        <p:spPr bwMode="auto">
          <a:xfrm>
            <a:off x="233869" y="4570666"/>
            <a:ext cx="3972085" cy="742190"/>
          </a:xfrm>
          <a:prstGeom prst="cube">
            <a:avLst>
              <a:gd name="adj" fmla="val 10764"/>
            </a:avLst>
          </a:prstGeom>
          <a:solidFill>
            <a:srgbClr val="D77DD3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r>
              <a:rPr lang="ru-RU" sz="1100" dirty="0">
                <a:latin typeface="Arial" charset="0"/>
              </a:rPr>
              <a:t>Социальная политика </a:t>
            </a:r>
            <a:r>
              <a:rPr lang="ru-RU" sz="1100" dirty="0">
                <a:solidFill>
                  <a:srgbClr val="A50021"/>
                </a:solidFill>
                <a:latin typeface="Arial" charset="0"/>
              </a:rPr>
              <a:t>51,1 </a:t>
            </a:r>
            <a:r>
              <a:rPr lang="ru-RU" sz="1100" dirty="0" err="1">
                <a:solidFill>
                  <a:srgbClr val="A50021"/>
                </a:solidFill>
                <a:latin typeface="Arial" charset="0"/>
              </a:rPr>
              <a:t>тыс.рублей</a:t>
            </a:r>
            <a:r>
              <a:rPr lang="ru-RU" sz="1100" dirty="0">
                <a:solidFill>
                  <a:srgbClr val="A50021"/>
                </a:solidFill>
                <a:latin typeface="Arial" charset="0"/>
              </a:rPr>
              <a:t>(41,6% к плану)</a:t>
            </a:r>
            <a:endParaRPr lang="ru-RU" sz="1100" dirty="0">
              <a:latin typeface="Arial" charset="0"/>
            </a:endParaRPr>
          </a:p>
        </p:txBody>
      </p:sp>
      <p:sp>
        <p:nvSpPr>
          <p:cNvPr id="51" name="_s3094"/>
          <p:cNvSpPr>
            <a:spLocks noChangeArrowheads="1"/>
          </p:cNvSpPr>
          <p:nvPr/>
        </p:nvSpPr>
        <p:spPr bwMode="auto">
          <a:xfrm>
            <a:off x="4929190" y="5715016"/>
            <a:ext cx="3972085" cy="688251"/>
          </a:xfrm>
          <a:prstGeom prst="cube">
            <a:avLst>
              <a:gd name="adj" fmla="val 10764"/>
            </a:avLst>
          </a:prstGeom>
          <a:solidFill>
            <a:srgbClr val="D77DD3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r>
              <a:rPr lang="ru-RU" sz="1100" dirty="0">
                <a:latin typeface="Arial" charset="0"/>
              </a:rPr>
              <a:t>ФК и спорт– </a:t>
            </a:r>
            <a:r>
              <a:rPr lang="ru-RU" sz="1100" dirty="0">
                <a:solidFill>
                  <a:srgbClr val="C00000"/>
                </a:solidFill>
                <a:latin typeface="Arial" charset="0"/>
              </a:rPr>
              <a:t>2,0 тыс. рублей </a:t>
            </a:r>
            <a:r>
              <a:rPr lang="ru-RU" sz="1100" dirty="0">
                <a:latin typeface="Arial" charset="0"/>
              </a:rPr>
              <a:t>(</a:t>
            </a:r>
            <a:r>
              <a:rPr lang="ru-RU" sz="1100" dirty="0">
                <a:solidFill>
                  <a:srgbClr val="C00000"/>
                </a:solidFill>
                <a:latin typeface="Arial" charset="0"/>
              </a:rPr>
              <a:t>100%к плану</a:t>
            </a:r>
            <a:r>
              <a:rPr lang="ru-RU" sz="1100" dirty="0">
                <a:latin typeface="Arial" charset="0"/>
              </a:rPr>
              <a:t>)  </a:t>
            </a:r>
            <a:r>
              <a:rPr lang="ru-RU" b="0" i="0" dirty="0">
                <a:latin typeface="Arial" charset="0"/>
              </a:rPr>
              <a:t> </a:t>
            </a:r>
          </a:p>
        </p:txBody>
      </p:sp>
      <p:cxnSp>
        <p:nvCxnSpPr>
          <p:cNvPr id="55" name="_s3082"/>
          <p:cNvCxnSpPr>
            <a:cxnSpLocks noChangeShapeType="1"/>
          </p:cNvCxnSpPr>
          <p:nvPr/>
        </p:nvCxnSpPr>
        <p:spPr bwMode="auto">
          <a:xfrm flipV="1">
            <a:off x="4183020" y="2273055"/>
            <a:ext cx="379943" cy="2663091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sp>
        <p:nvSpPr>
          <p:cNvPr id="64" name="_s3089"/>
          <p:cNvSpPr>
            <a:spLocks noChangeArrowheads="1"/>
          </p:cNvSpPr>
          <p:nvPr/>
        </p:nvSpPr>
        <p:spPr bwMode="auto">
          <a:xfrm>
            <a:off x="284644" y="3613714"/>
            <a:ext cx="3973476" cy="587232"/>
          </a:xfrm>
          <a:prstGeom prst="cube">
            <a:avLst>
              <a:gd name="adj" fmla="val 10764"/>
            </a:avLst>
          </a:prstGeom>
          <a:solidFill>
            <a:srgbClr val="D77DD3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596"/>
            <a:endParaRPr lang="ru-RU" sz="1300" dirty="0"/>
          </a:p>
          <a:p>
            <a:pPr algn="ctr" defTabSz="822596"/>
            <a:r>
              <a:rPr lang="ru-RU" sz="1100" dirty="0">
                <a:latin typeface="Arial" charset="0"/>
              </a:rPr>
              <a:t>ГО ЧС  </a:t>
            </a:r>
            <a:r>
              <a:rPr lang="ru-RU" sz="1100" dirty="0"/>
              <a:t> </a:t>
            </a:r>
            <a:r>
              <a:rPr lang="ru-RU" sz="1100" dirty="0">
                <a:solidFill>
                  <a:srgbClr val="A50021"/>
                </a:solidFill>
                <a:latin typeface="Arial" charset="0"/>
              </a:rPr>
              <a:t>0,0 тыс.рублей</a:t>
            </a:r>
          </a:p>
          <a:p>
            <a:pPr algn="ctr" defTabSz="822596"/>
            <a:endParaRPr lang="ru-RU" i="0" dirty="0">
              <a:solidFill>
                <a:srgbClr val="A50021"/>
              </a:solidFill>
            </a:endParaRPr>
          </a:p>
        </p:txBody>
      </p:sp>
      <p:cxnSp>
        <p:nvCxnSpPr>
          <p:cNvPr id="69" name="_s3082"/>
          <p:cNvCxnSpPr>
            <a:cxnSpLocks noChangeShapeType="1"/>
          </p:cNvCxnSpPr>
          <p:nvPr/>
        </p:nvCxnSpPr>
        <p:spPr bwMode="auto">
          <a:xfrm flipV="1">
            <a:off x="4185466" y="1124396"/>
            <a:ext cx="379943" cy="2663091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75" name="_s3087"/>
          <p:cNvCxnSpPr>
            <a:cxnSpLocks noChangeShapeType="1"/>
          </p:cNvCxnSpPr>
          <p:nvPr/>
        </p:nvCxnSpPr>
        <p:spPr bwMode="auto">
          <a:xfrm rot="10800000">
            <a:off x="4569656" y="2679559"/>
            <a:ext cx="387893" cy="3193585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76" name="_s3087"/>
          <p:cNvCxnSpPr>
            <a:cxnSpLocks noChangeShapeType="1"/>
          </p:cNvCxnSpPr>
          <p:nvPr/>
        </p:nvCxnSpPr>
        <p:spPr bwMode="auto">
          <a:xfrm rot="10800000">
            <a:off x="4578463" y="1445476"/>
            <a:ext cx="387893" cy="3193585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FF66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28775" y="333375"/>
            <a:ext cx="7515225" cy="103822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1800" b="1" dirty="0"/>
              <a:t>удельный вес расходов по направлениям деятельности  в общем объеме расходов </a:t>
            </a:r>
            <a:r>
              <a:rPr lang="ru-RU" sz="1800" dirty="0">
                <a:latin typeface="Arial" charset="0"/>
              </a:rPr>
              <a:t>за</a:t>
            </a:r>
            <a:r>
              <a:rPr lang="ru-RU" sz="1800" b="1" dirty="0"/>
              <a:t> 1 полугодие 2018 года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</p:nvPr>
        </p:nvGraphicFramePr>
        <p:xfrm>
          <a:off x="914400" y="995363"/>
          <a:ext cx="8229600" cy="5400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580" name="AutoShape 6"/>
          <p:cNvSpPr>
            <a:spLocks noChangeArrowheads="1"/>
          </p:cNvSpPr>
          <p:nvPr/>
        </p:nvSpPr>
        <p:spPr bwMode="auto">
          <a:xfrm>
            <a:off x="4500563" y="1214422"/>
            <a:ext cx="3714774" cy="70169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sz="1200">
              <a:latin typeface="Arial" charset="0"/>
            </a:endParaRPr>
          </a:p>
        </p:txBody>
      </p:sp>
      <p:sp>
        <p:nvSpPr>
          <p:cNvPr id="24581" name="AutoShape 8"/>
          <p:cNvSpPr>
            <a:spLocks noChangeArrowheads="1"/>
          </p:cNvSpPr>
          <p:nvPr/>
        </p:nvSpPr>
        <p:spPr bwMode="auto">
          <a:xfrm>
            <a:off x="4500562" y="1916113"/>
            <a:ext cx="3786213" cy="936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sz="1200" b="1" dirty="0">
                <a:latin typeface="Arial" charset="0"/>
              </a:rPr>
              <a:t>2 место –Культура, кинематография 25,3 %</a:t>
            </a:r>
          </a:p>
        </p:txBody>
      </p:sp>
      <p:sp>
        <p:nvSpPr>
          <p:cNvPr id="24582" name="AutoShape 9"/>
          <p:cNvSpPr>
            <a:spLocks noChangeArrowheads="1"/>
          </p:cNvSpPr>
          <p:nvPr/>
        </p:nvSpPr>
        <p:spPr bwMode="auto">
          <a:xfrm>
            <a:off x="4500562" y="2852738"/>
            <a:ext cx="3786213" cy="863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sz="1200" b="1" dirty="0">
                <a:latin typeface="Arial" charset="0"/>
              </a:rPr>
              <a:t>3 место- </a:t>
            </a:r>
            <a:r>
              <a:rPr lang="ru-RU" sz="1200" b="1" dirty="0" err="1">
                <a:latin typeface="Arial" charset="0"/>
              </a:rPr>
              <a:t>Жилищно=коммунальное</a:t>
            </a:r>
            <a:r>
              <a:rPr lang="ru-RU" sz="1200" b="1" dirty="0">
                <a:latin typeface="Arial" charset="0"/>
              </a:rPr>
              <a:t> хозяйство</a:t>
            </a:r>
          </a:p>
          <a:p>
            <a:pPr algn="ctr" eaLnBrk="0" hangingPunct="0"/>
            <a:r>
              <a:rPr lang="ru-RU" sz="1200" b="1" dirty="0">
                <a:latin typeface="Arial" charset="0"/>
              </a:rPr>
              <a:t> </a:t>
            </a:r>
          </a:p>
          <a:p>
            <a:pPr algn="ctr" eaLnBrk="0" hangingPunct="0"/>
            <a:r>
              <a:rPr lang="ru-RU" sz="1200" b="1" dirty="0">
                <a:latin typeface="Arial" charset="0"/>
              </a:rPr>
              <a:t> 3,8 %</a:t>
            </a:r>
          </a:p>
          <a:p>
            <a:pPr algn="ctr" eaLnBrk="0" hangingPunct="0"/>
            <a:endParaRPr lang="ru-RU" sz="1200" b="1" dirty="0">
              <a:latin typeface="Arial" charset="0"/>
            </a:endParaRPr>
          </a:p>
        </p:txBody>
      </p:sp>
      <p:sp>
        <p:nvSpPr>
          <p:cNvPr id="24583" name="AutoShape 10"/>
          <p:cNvSpPr>
            <a:spLocks noChangeArrowheads="1"/>
          </p:cNvSpPr>
          <p:nvPr/>
        </p:nvSpPr>
        <p:spPr bwMode="auto">
          <a:xfrm>
            <a:off x="4500562" y="3714753"/>
            <a:ext cx="3857651" cy="100013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sz="1200" b="1" dirty="0">
                <a:latin typeface="Arial" charset="0"/>
              </a:rPr>
              <a:t>4 место- Социальная политика 1,9%</a:t>
            </a:r>
          </a:p>
        </p:txBody>
      </p:sp>
      <p:sp>
        <p:nvSpPr>
          <p:cNvPr id="24584" name="AutoShape 11"/>
          <p:cNvSpPr>
            <a:spLocks noChangeArrowheads="1"/>
          </p:cNvSpPr>
          <p:nvPr/>
        </p:nvSpPr>
        <p:spPr bwMode="auto">
          <a:xfrm>
            <a:off x="4500563" y="4714885"/>
            <a:ext cx="3857651" cy="121444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sz="1200" b="1" dirty="0">
                <a:latin typeface="Arial" charset="0"/>
              </a:rPr>
              <a:t>5 место – Национальная оборона 1,1%</a:t>
            </a:r>
          </a:p>
        </p:txBody>
      </p:sp>
      <p:sp>
        <p:nvSpPr>
          <p:cNvPr id="24585" name="Text Box 14"/>
          <p:cNvSpPr txBox="1">
            <a:spLocks noChangeArrowheads="1"/>
          </p:cNvSpPr>
          <p:nvPr/>
        </p:nvSpPr>
        <p:spPr bwMode="auto">
          <a:xfrm>
            <a:off x="4406887" y="1332491"/>
            <a:ext cx="37147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endParaRPr lang="ru-RU" sz="1200" b="1" dirty="0">
              <a:latin typeface="Arial" charset="0"/>
            </a:endParaRPr>
          </a:p>
          <a:p>
            <a:pPr algn="ctr" eaLnBrk="0" hangingPunct="0"/>
            <a:r>
              <a:rPr lang="ru-RU" sz="1200" b="1" dirty="0">
                <a:latin typeface="Arial" charset="0"/>
              </a:rPr>
              <a:t> 1место – Общегосударственные вопросы 67,9 %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FF66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1441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Результаты реализации муниципальных программ  за 1 полугодие 2018 года</a:t>
            </a:r>
            <a:endParaRPr 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459977"/>
              </p:ext>
            </p:extLst>
          </p:nvPr>
        </p:nvGraphicFramePr>
        <p:xfrm>
          <a:off x="428596" y="1571612"/>
          <a:ext cx="8535892" cy="3657766"/>
        </p:xfrm>
        <a:graphic>
          <a:graphicData uri="http://schemas.openxmlformats.org/drawingml/2006/table">
            <a:tbl>
              <a:tblPr/>
              <a:tblGrid>
                <a:gridCol w="4929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77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6960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6080" marR="6080" marT="6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6080" marR="6080" marT="6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6080" marR="6080" marT="6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/>
                        </a:rPr>
                        <a:t> тыс. руб. </a:t>
                      </a:r>
                    </a:p>
                  </a:txBody>
                  <a:tcPr marL="6080" marR="6080" marT="6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1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Наименование   расходов</a:t>
                      </a:r>
                    </a:p>
                  </a:txBody>
                  <a:tcPr marL="6080" marR="6080" marT="608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План 2018 года</a:t>
                      </a: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Факт 1 полугодия 2018 года</a:t>
                      </a: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% исполнения</a:t>
                      </a: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8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поддержка граждан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6080" marR="6080" marT="608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latin typeface="Times New Roman"/>
                        </a:rPr>
                        <a:t>122,7</a:t>
                      </a: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latin typeface="Times New Roman"/>
                        </a:rPr>
                        <a:t>51,1 </a:t>
                      </a: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41,6</a:t>
                      </a: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физической культуры и спорта на 2014 – 2020 годы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6080" marR="6080" marT="608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latin typeface="Times New Roman"/>
                        </a:rPr>
                        <a:t>2,0</a:t>
                      </a: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latin typeface="Times New Roman"/>
                        </a:rPr>
                        <a:t>2,0</a:t>
                      </a: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100</a:t>
                      </a: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4446">
                <a:tc>
                  <a:txBody>
                    <a:bodyPr/>
                    <a:lstStyle/>
                    <a:p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качественными жилищно-коммунальными 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услугами населения </a:t>
                      </a:r>
                      <a:r>
                        <a:rPr lang="ru-RU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Денисовского</a:t>
                      </a:r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сельского поселения  на 2014 -2020годы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6080" marR="6080" marT="608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latin typeface="Times New Roman"/>
                        </a:rPr>
                        <a:t>251,8</a:t>
                      </a: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latin typeface="Times New Roman"/>
                        </a:rPr>
                        <a:t>107,6</a:t>
                      </a: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42,7</a:t>
                      </a: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Номер слайда 5"/>
          <p:cNvSpPr txBox="1">
            <a:spLocks/>
          </p:cNvSpPr>
          <p:nvPr/>
        </p:nvSpPr>
        <p:spPr>
          <a:xfrm>
            <a:off x="8244408" y="0"/>
            <a:ext cx="899592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FF66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068051"/>
              </p:ext>
            </p:extLst>
          </p:nvPr>
        </p:nvGraphicFramePr>
        <p:xfrm>
          <a:off x="395537" y="260648"/>
          <a:ext cx="8496945" cy="5551452"/>
        </p:xfrm>
        <a:graphic>
          <a:graphicData uri="http://schemas.openxmlformats.org/drawingml/2006/table">
            <a:tbl>
              <a:tblPr/>
              <a:tblGrid>
                <a:gridCol w="4962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57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53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Наименование   расходов</a:t>
                      </a:r>
                    </a:p>
                  </a:txBody>
                  <a:tcPr marL="6080" marR="6080" marT="608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План 2018 года</a:t>
                      </a: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Факт 1 полугодия 2018года</a:t>
                      </a: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% исполнения</a:t>
                      </a: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общественного порядка и противодействие преступно­сти</a:t>
                      </a:r>
                      <a:endParaRPr lang="ru-RU" sz="1800" b="1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latin typeface="Times New Roman"/>
                        </a:rPr>
                        <a:t>1,5</a:t>
                      </a: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latin typeface="Times New Roman"/>
                        </a:rPr>
                        <a:t>0,0</a:t>
                      </a: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0,0</a:t>
                      </a: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01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Защита населения и территории от чрезвычайных ситуаций, обеспечение пожарной безопасности и безопасности людей на водных объектах</a:t>
                      </a:r>
                      <a:endParaRPr lang="ru-RU" sz="1800" b="1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latin typeface="Times New Roman"/>
                        </a:rPr>
                        <a:t>15,0</a:t>
                      </a: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latin typeface="Times New Roman"/>
                        </a:rPr>
                        <a:t>0,0</a:t>
                      </a: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0,0</a:t>
                      </a: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культуры на 2014-2020 годы</a:t>
                      </a:r>
                      <a:endParaRPr lang="ru-RU" sz="1800" b="1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latin typeface="Times New Roman"/>
                        </a:rPr>
                        <a:t>1912,3</a:t>
                      </a: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latin typeface="Times New Roman"/>
                        </a:rPr>
                        <a:t>727,0</a:t>
                      </a: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38,0</a:t>
                      </a: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6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Развитие транспортной системы</a:t>
                      </a:r>
                      <a:endParaRPr lang="ru-RU" sz="1800" b="1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latin typeface="Times New Roman"/>
                        </a:rPr>
                        <a:t>60,0</a:t>
                      </a: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latin typeface="Times New Roman"/>
                        </a:rPr>
                        <a:t>0,0</a:t>
                      </a: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0,0</a:t>
                      </a: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политика</a:t>
                      </a:r>
                      <a:endParaRPr lang="ru-RU" sz="1800" b="1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latin typeface="Times New Roman"/>
                        </a:rPr>
                        <a:t>36,0</a:t>
                      </a: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latin typeface="Times New Roman"/>
                        </a:rPr>
                        <a:t>2,4</a:t>
                      </a: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6,7</a:t>
                      </a: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60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Управление муниципальными финансами и создание условий для эффективного управления муниципальными финансами</a:t>
                      </a:r>
                      <a:endParaRPr lang="ru-RU" sz="1800" b="1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latin typeface="Times New Roman"/>
                        </a:rPr>
                        <a:t>4167,1</a:t>
                      </a: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latin typeface="Times New Roman"/>
                        </a:rPr>
                        <a:t>1926,7</a:t>
                      </a: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46,2</a:t>
                      </a: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Номер слайда 5"/>
          <p:cNvSpPr txBox="1">
            <a:spLocks/>
          </p:cNvSpPr>
          <p:nvPr/>
        </p:nvSpPr>
        <p:spPr>
          <a:xfrm>
            <a:off x="8244408" y="0"/>
            <a:ext cx="899592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Слайд 15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608</TotalTime>
  <Words>519</Words>
  <Application>Microsoft Office PowerPoint</Application>
  <PresentationFormat>Экран (4:3)</PresentationFormat>
  <Paragraphs>134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Arial Cyr</vt:lpstr>
      <vt:lpstr>Calibri</vt:lpstr>
      <vt:lpstr>Franklin Gothic Book</vt:lpstr>
      <vt:lpstr>Franklin Gothic Medium</vt:lpstr>
      <vt:lpstr>Times New Roman</vt:lpstr>
      <vt:lpstr>Wingdings</vt:lpstr>
      <vt:lpstr>Wingdings 2</vt:lpstr>
      <vt:lpstr>Трек</vt:lpstr>
      <vt:lpstr>БЮДЖЕТ ДЛЯ ГРАЖДАН</vt:lpstr>
      <vt:lpstr>    Основные параметры исполнения бюджета Денисовского сельского поселения ремонтненского РАЙОНА  за 1 полугодие 2018 год а                                                                                                                        тыс.рублей </vt:lpstr>
      <vt:lpstr> </vt:lpstr>
      <vt:lpstr>Безвозмездные поступления  бюджета  денисовского  сельского  поселения ремонтненского  РАЙОНА  за  1  ПОЛУГОДИЕ  2018год А  исполнены в сумме 3239,2  тыс. рублей</vt:lpstr>
      <vt:lpstr>Презентация PowerPoint</vt:lpstr>
      <vt:lpstr>удельный вес расходов по направлениям деятельности  в общем объеме расходов за 1 полугодие 2018 года </vt:lpstr>
      <vt:lpstr>Результаты реализации муниципальных программ  за 1 полугодие 2018 года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об исполнении бюджета  Чертковского сельского поселения за 2013 год</dc:title>
  <cp:lastModifiedBy>Финансист</cp:lastModifiedBy>
  <cp:revision>85</cp:revision>
  <dcterms:modified xsi:type="dcterms:W3CDTF">2018-07-03T10:42:40Z</dcterms:modified>
</cp:coreProperties>
</file>