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sldIdLst>
    <p:sldId id="256" r:id="rId2"/>
    <p:sldId id="260" r:id="rId3"/>
    <p:sldId id="261" r:id="rId4"/>
    <p:sldId id="263" r:id="rId5"/>
    <p:sldId id="264" r:id="rId6"/>
    <p:sldId id="267" r:id="rId7"/>
    <p:sldId id="269" r:id="rId8"/>
    <p:sldId id="273" r:id="rId9"/>
    <p:sldId id="276" r:id="rId10"/>
    <p:sldId id="279" r:id="rId11"/>
    <p:sldId id="28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00CC"/>
    <a:srgbClr val="CC99FF"/>
    <a:srgbClr val="FF00FF"/>
    <a:srgbClr val="3333FF"/>
    <a:srgbClr val="FF990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60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ECFA2-31F0-449E-A1E9-4E7B23A6E629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43179-3E6A-49C0-822E-1358885E5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6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43179-3E6A-49C0-822E-1358885E5CD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26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hyperlink" Target="http://www.google.ru/url?sa=i&amp;rct=j&amp;q=&amp;esrc=s&amp;source=images&amp;cd=&amp;cad=rja&amp;uact=8&amp;docid=H1HuRebhBcQTMM&amp;tbnid=I6BZUOWpo8I9mM:&amp;ved=0CAUQjRw&amp;url=http://zoo-farm.ru/page/10/&amp;ei=wwp1U4CmEq3Q4QTQ14D4DA&amp;bvm=bv.66917471,d.bGE&amp;psig=AFQjCNEpS9ZbQpF_XhFXI_Pp_q8cjDlAPQ&amp;ust=140026575562236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google.ru/url?sa=i&amp;rct=j&amp;q=&amp;esrc=s&amp;source=images&amp;cd=&amp;cad=rja&amp;uact=8&amp;docid=xa5Il0SqaDCgoM&amp;tbnid=SKp-DNgtVxy4lM:&amp;ved=0CAUQjRw&amp;url=http://go32.ru/news/incidents/4683-rybalka-na-desne-oboshlas-yunym-brakoneram-solidnym-shtrafom.html&amp;ei=gAt1U9DzIurm4QTBmIHoDw&amp;bvm=bv.66917471,d.bGE&amp;psig=AFQjCNE8W5krL_3d41w2ymWpvGY2be4NTw&amp;ust=140026594393552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www.google.ru/url?sa=i&amp;rct=j&amp;q=&amp;esrc=s&amp;source=images&amp;cd=&amp;cad=rja&amp;uact=8&amp;docid=uvw1mKRFFyw9DM&amp;tbnid=HBaMo5yfEUAcaM:&amp;ved=0CAUQjRw&amp;url=http://vk.com/pages?oid=-20205030&amp;p=%D0%94%D0%BE%D1%82%D0%B0%D1%86%D0%B8%D1%8F_%D0%BC%D1%8D%D1%80%D0%B8%D0%B8_%D0%B3._%D0%9C%D0%BE%D1%81%D0%BA%D0%B2%D1%8B&amp;ei=ABl1U_ChDPT24QSG3oGwDg&amp;bvm=bv.66917471,d.bGE&amp;psig=AFQjCNHMzVo70hdx7twVgknRccXN_hEhnQ&amp;ust=140026932903563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ru/url?sa=i&amp;rct=j&amp;q=&amp;esrc=s&amp;source=images&amp;cd=&amp;cad=rja&amp;uact=8&amp;docid=GXwZSpx09o9rzM&amp;tbnid=1BQP4QGD8xoobM:&amp;ved=0CAUQjRw&amp;url=http://nord-news.ru/news/2012/04/02/?newsid=28418&amp;ei=kBl1U-HZK4WK4gSB0IH4Bw&amp;bvm=bv.66917471,d.bGE&amp;psig=AFQjCNEXtXMsQuw1IAkJxHbHtVhAdbobyQ&amp;ust=1400269570568088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ru/url?sa=i&amp;rct=j&amp;q=&amp;esrc=s&amp;source=images&amp;cd=&amp;cad=rja&amp;uact=8&amp;docid=UInUUnjX2kUnSM&amp;tbnid=Ejygf_zBRRoKmM:&amp;ved=0CAUQjRw&amp;url=http://novostey.com/business/news570462.html&amp;ei=RBl1U4ntO6fa4QTaioGADw&amp;bvm=bv.66917471,d.bGE&amp;psig=AFQjCNH88JS4gJpunidHdV3z0ROJu4wWjQ&amp;ust=140026949080755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00C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7406640" cy="1752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Отчет об исполнении бюджета </a:t>
            </a:r>
            <a:r>
              <a:rPr lang="ru-RU" b="1" dirty="0" err="1"/>
              <a:t>Денисовского</a:t>
            </a:r>
            <a:r>
              <a:rPr lang="ru-RU" b="1" dirty="0"/>
              <a:t> сельского поселения </a:t>
            </a:r>
            <a:r>
              <a:rPr lang="ru-RU" b="1" dirty="0" err="1"/>
              <a:t>Ремонтненского</a:t>
            </a:r>
            <a:r>
              <a:rPr lang="ru-RU" b="1" dirty="0"/>
              <a:t> района </a:t>
            </a:r>
          </a:p>
          <a:p>
            <a:pPr algn="ctr"/>
            <a:r>
              <a:rPr lang="ru-RU" b="1" dirty="0"/>
              <a:t>за 9 месяцев 2017 года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971714"/>
            <a:ext cx="7406640" cy="1472184"/>
          </a:xfrm>
          <a:solidFill>
            <a:srgbClr val="00FF00"/>
          </a:solidFill>
        </p:spPr>
        <p:txBody>
          <a:bodyPr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90080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205">
              <a:srgbClr val="79EEEC"/>
            </a:gs>
            <a:gs pos="0">
              <a:schemeClr val="accent6"/>
            </a:gs>
            <a:gs pos="88544">
              <a:srgbClr val="78D890"/>
            </a:gs>
            <a:gs pos="36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98080" cy="1143000"/>
          </a:xfrm>
          <a:solidFill>
            <a:srgbClr val="00FF00"/>
          </a:solidFill>
        </p:spPr>
        <p:txBody>
          <a:bodyPr anchor="t">
            <a:norm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программной части бюджета поселения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211884"/>
              </p:ext>
            </p:extLst>
          </p:nvPr>
        </p:nvGraphicFramePr>
        <p:xfrm>
          <a:off x="971600" y="1844824"/>
          <a:ext cx="7371805" cy="3744416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24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Наименование муниципальной программы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План,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тыс.рублей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Факт,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тыс.рублей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Процент исполнения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Социальная поддержка граждан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129,5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79,6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61,5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Развитие культуры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1273,8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908,1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71,3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Развитие физической культуры и спорта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100,0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Развитие транспортной системы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832,3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Обеспечение качественными жилищно-коммунальными услугами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125,3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84,4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67,4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err="1">
                          <a:effectLst/>
                        </a:rPr>
                        <a:t>Муницитпальная</a:t>
                      </a:r>
                      <a:r>
                        <a:rPr lang="ru-RU" sz="1500" b="0" dirty="0">
                          <a:effectLst/>
                        </a:rPr>
                        <a:t> политика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17,0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29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205">
              <a:srgbClr val="79EEEC"/>
            </a:gs>
            <a:gs pos="0">
              <a:schemeClr val="accent6"/>
            </a:gs>
            <a:gs pos="88544">
              <a:srgbClr val="78D890"/>
            </a:gs>
            <a:gs pos="36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123664"/>
              </p:ext>
            </p:extLst>
          </p:nvPr>
        </p:nvGraphicFramePr>
        <p:xfrm>
          <a:off x="868211" y="1643688"/>
          <a:ext cx="7992888" cy="336016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135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3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Наименование муниципальной программы Рогожкинского сельского поселения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План,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тыс.рублей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Факт,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тыс.рублей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Процент исполнения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Обеспечение общественного порядка и противодействие преступности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1,5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Управление государственными финансами и создание условий для эффективного управления муниципальными финансами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3654,6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2378,1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65,1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88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ВСЕГО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6036,0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3452,2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57,2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1627" marR="516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476672"/>
            <a:ext cx="7498080" cy="1143000"/>
          </a:xfrm>
          <a:prstGeom prst="rect">
            <a:avLst/>
          </a:prstGeom>
          <a:solidFill>
            <a:srgbClr val="00FF00"/>
          </a:solidFill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программной части бюджета поселения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93493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3608" y="1312384"/>
            <a:ext cx="6777317" cy="40598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68580" indent="0">
              <a:buNone/>
            </a:pPr>
            <a:r>
              <a:rPr lang="ru-RU" dirty="0"/>
              <a:t>	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Налоговые доходы бюджета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Денисовского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состоят из следующих поступлений: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 на совокупный доход (единый сельскохозяйственный налог) 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 на имущество (налог на имущество физических лиц, земельный налог)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пошлина за совершение нотариальных действий</a:t>
            </a:r>
            <a:endParaRPr lang="ru-RU" sz="1600" dirty="0"/>
          </a:p>
          <a:p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024744" cy="745152"/>
          </a:xfrm>
          <a:solidFill>
            <a:srgbClr val="00FF00"/>
          </a:solidFill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1. Налоговые доходы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09120"/>
            <a:ext cx="201622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09120"/>
            <a:ext cx="246544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09120"/>
            <a:ext cx="208823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09120"/>
            <a:ext cx="18002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81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234369"/>
              </p:ext>
            </p:extLst>
          </p:nvPr>
        </p:nvGraphicFramePr>
        <p:xfrm>
          <a:off x="395536" y="538760"/>
          <a:ext cx="8280920" cy="450916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План,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Факт,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% 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</a:rPr>
                        <a:t>испол-нения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dirty="0"/>
                        <a:t>Налоги на прибыль,</a:t>
                      </a:r>
                      <a:r>
                        <a:rPr lang="ru-RU" sz="1500" b="1" baseline="0" dirty="0"/>
                        <a:t> доходы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166300,0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290800,0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174,8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- НДФЛ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166300,0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290800,0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174,8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88">
                <a:tc>
                  <a:txBody>
                    <a:bodyPr/>
                    <a:lstStyle/>
                    <a:p>
                      <a:r>
                        <a:rPr lang="ru-RU" sz="1500" b="1" dirty="0"/>
                        <a:t>Налоги на совокупный доход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176500,0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162300,0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92,0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- ЕСХН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176500,0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162300,0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92,0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0" dirty="0"/>
                        <a:t>Налоги на имущество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dirty="0"/>
                        <a:t>475500,0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i="0" dirty="0"/>
                        <a:t>54500,0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i="0" dirty="0"/>
                        <a:t>11,5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- налог на имущество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19100,0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-1900,0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- земельный налог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456400,0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56400,0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12,4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i="0" dirty="0"/>
                        <a:t>Государственная пошлина</a:t>
                      </a:r>
                      <a:endParaRPr lang="ru-RU" sz="14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0" dirty="0">
                          <a:latin typeface="+mn-lt"/>
                          <a:cs typeface="Times New Roman" panose="02020603050405020304" pitchFamily="18" charset="0"/>
                        </a:rPr>
                        <a:t>14300,0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0" dirty="0">
                          <a:latin typeface="+mn-lt"/>
                          <a:cs typeface="Times New Roman" panose="02020603050405020304" pitchFamily="18" charset="0"/>
                        </a:rPr>
                        <a:t>10000,0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0" dirty="0">
                          <a:latin typeface="+mn-lt"/>
                          <a:cs typeface="Times New Roman" panose="02020603050405020304" pitchFamily="18" charset="0"/>
                        </a:rPr>
                        <a:t>69,9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i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2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Государственная пошлина за совершение нотариальных действий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>
                          <a:latin typeface="+mn-lt"/>
                          <a:cs typeface="Times New Roman" panose="02020603050405020304" pitchFamily="18" charset="0"/>
                        </a:rPr>
                        <a:t>14300,0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>
                          <a:latin typeface="+mn-lt"/>
                          <a:cs typeface="Times New Roman" panose="02020603050405020304" pitchFamily="18" charset="0"/>
                        </a:rPr>
                        <a:t>10000,0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>
                          <a:latin typeface="+mn-lt"/>
                          <a:cs typeface="Times New Roman" panose="02020603050405020304" pitchFamily="18" charset="0"/>
                        </a:rPr>
                        <a:t>69,9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dirty="0"/>
                        <a:t>ВСЕГО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832600,0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517600,0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62,2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6696744" cy="504056"/>
          </a:xfrm>
          <a:solidFill>
            <a:srgbClr val="00FF00"/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налоговых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265290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858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Неналоговые доходы бюджета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Денисовского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состоят из следующих поступлений: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(арендная плата за муниципальное имущество и  земельные участки) 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 продажи материальных и нематериальных активов (доходы от продажи земельных участков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оказания платных услуг и компенсации затрат государства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штрафы, санкции и возмещение ущерба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самообложение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2. Неналоговые доходы</a:t>
            </a:r>
          </a:p>
        </p:txBody>
      </p:sp>
      <p:pic>
        <p:nvPicPr>
          <p:cNvPr id="2052" name="Picture 4" descr="http://zoo-farm.ru/wp-content/uploads/2012/07/kak-vzyat-zemelnyj-uchastok-v-arendu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09120"/>
            <a:ext cx="2088232" cy="178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go32.ru/uploads/posts/2012-12/1355291163_ynie-brakonier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2160240" cy="180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arenda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1" y="4509120"/>
            <a:ext cx="2088232" cy="1800200"/>
          </a:xfrm>
          <a:prstGeom prst="rect">
            <a:avLst/>
          </a:prstGeom>
        </p:spPr>
      </p:pic>
      <p:pic>
        <p:nvPicPr>
          <p:cNvPr id="9" name="Рисунок 8" descr="f1369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4509120"/>
            <a:ext cx="2016224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26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76103"/>
              </p:ext>
            </p:extLst>
          </p:nvPr>
        </p:nvGraphicFramePr>
        <p:xfrm>
          <a:off x="971601" y="1628800"/>
          <a:ext cx="7431304" cy="515606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28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План,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Факт,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%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792">
                <a:tc>
                  <a:txBody>
                    <a:bodyPr/>
                    <a:lstStyle/>
                    <a:p>
                      <a:r>
                        <a:rPr lang="ru-RU" sz="1500" dirty="0"/>
                        <a:t>Арендная плата за муниципальное имущество земельные участки,</a:t>
                      </a:r>
                      <a:r>
                        <a:rPr lang="ru-RU" sz="1500" baseline="0" dirty="0"/>
                        <a:t> расположенные в границах поселения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83500,0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1900,0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2,3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874">
                <a:tc>
                  <a:txBody>
                    <a:bodyPr/>
                    <a:lstStyle/>
                    <a:p>
                      <a:r>
                        <a:rPr lang="ru-RU" sz="1500" dirty="0"/>
                        <a:t>Доходы</a:t>
                      </a:r>
                      <a:r>
                        <a:rPr lang="ru-RU" sz="1500" baseline="0" dirty="0"/>
                        <a:t> от продажи </a:t>
                      </a:r>
                      <a:r>
                        <a:rPr lang="ru-RU" sz="1500" dirty="0"/>
                        <a:t>земельных участков,</a:t>
                      </a:r>
                      <a:r>
                        <a:rPr lang="ru-RU" sz="1500" baseline="0" dirty="0"/>
                        <a:t> расположенных в границах поселения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32400,0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113">
                <a:tc>
                  <a:txBody>
                    <a:bodyPr/>
                    <a:lstStyle/>
                    <a:p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3979">
                <a:tc>
                  <a:txBody>
                    <a:bodyPr/>
                    <a:lstStyle/>
                    <a:p>
                      <a:r>
                        <a:rPr lang="ru-RU" sz="1500" dirty="0"/>
                        <a:t>Штрафы, зачисляемые в бюджет поселения</a:t>
                      </a:r>
                    </a:p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Самообложение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8000,0</a:t>
                      </a:r>
                    </a:p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/>
                        <a:t>3100,0</a:t>
                      </a:r>
                    </a:p>
                    <a:p>
                      <a:pPr algn="r"/>
                      <a:endParaRPr lang="ru-RU" sz="15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endParaRPr lang="ru-RU" sz="15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43400,0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38,8</a:t>
                      </a:r>
                    </a:p>
                    <a:p>
                      <a:pPr algn="r"/>
                      <a:endParaRPr lang="ru-RU" sz="1500" dirty="0">
                        <a:solidFill>
                          <a:schemeClr val="dk1"/>
                        </a:solidFill>
                        <a:latin typeface="+mn-lt"/>
                        <a:cs typeface="+mn-cs"/>
                      </a:endParaRPr>
                    </a:p>
                    <a:p>
                      <a:pPr algn="r"/>
                      <a:endParaRPr lang="ru-RU" sz="1500" dirty="0">
                        <a:solidFill>
                          <a:schemeClr val="dk1"/>
                        </a:solidFill>
                        <a:latin typeface="+mn-lt"/>
                        <a:cs typeface="+mn-cs"/>
                      </a:endParaRPr>
                    </a:p>
                    <a:p>
                      <a:pPr algn="r"/>
                      <a:r>
                        <a:rPr lang="ru-RU" sz="1500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86,6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984">
                <a:tc>
                  <a:txBody>
                    <a:bodyPr/>
                    <a:lstStyle/>
                    <a:p>
                      <a:r>
                        <a:rPr lang="ru-RU" sz="1500" b="1" dirty="0"/>
                        <a:t>ВСЕГО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141600,0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81800,0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57,8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024744" cy="673144"/>
          </a:xfrm>
          <a:solidFill>
            <a:srgbClr val="00FF00"/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неналоговых доходов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0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5"/>
            <a:ext cx="6777317" cy="266429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68580" lvl="0" indent="0">
              <a:buClr>
                <a:srgbClr val="94C600"/>
              </a:buClr>
              <a:buNone/>
            </a:pP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Доходы бюджета </a:t>
            </a:r>
            <a:r>
              <a:rPr lang="ru-RU" sz="1500" dirty="0" err="1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Денисовского</a:t>
            </a: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от безвозмездных поступлений состоят из следующих поступлений:</a:t>
            </a:r>
          </a:p>
          <a:p>
            <a:pPr lvl="0">
              <a:buClr>
                <a:srgbClr val="94C600"/>
              </a:buClr>
            </a:pP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на выравнивание бюджетной обеспеченности</a:t>
            </a:r>
          </a:p>
          <a:p>
            <a:pPr lvl="0">
              <a:buClr>
                <a:srgbClr val="94C600"/>
              </a:buClr>
            </a:pP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субвенций (на осуществление первичного воинского учета, на определение перечня лиц, уполномоченных составлять протоколы об административных правонарушениях)</a:t>
            </a:r>
          </a:p>
          <a:p>
            <a:pPr lvl="0">
              <a:buClr>
                <a:srgbClr val="94C600"/>
              </a:buClr>
            </a:pP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межбюджетных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 anchor="ctr">
            <a:norm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</a:rPr>
              <a:t>3. Безвозмездные поступления</a:t>
            </a:r>
          </a:p>
        </p:txBody>
      </p:sp>
      <p:pic>
        <p:nvPicPr>
          <p:cNvPr id="3074" name="Picture 2" descr="http://cs413427.vk.me/v413427393/6c7f/vMY_64OER1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088"/>
            <a:ext cx="200749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novostey.com/i4/2014/01/09/6dfa3e2ac8926a4360b5a8eb67e673f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21088"/>
            <a:ext cx="185620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nord-news.ru/img/newsimages/20120402/1_ace3b4cebd9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21088"/>
            <a:ext cx="1800200" cy="160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52e032871b8b2dfa6932bf26f6008ba7-300xx2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4221088"/>
            <a:ext cx="1676669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3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641774"/>
              </p:ext>
            </p:extLst>
          </p:nvPr>
        </p:nvGraphicFramePr>
        <p:xfrm>
          <a:off x="343511" y="980728"/>
          <a:ext cx="8424937" cy="417646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7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План,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Факт,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%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675">
                <a:tc>
                  <a:txBody>
                    <a:bodyPr/>
                    <a:lstStyle/>
                    <a:p>
                      <a:r>
                        <a:rPr lang="ru-RU" sz="1400" b="1" dirty="0"/>
                        <a:t>Дотации на выравнивание бюджетной обеспеченности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3947600,0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3552900,0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90,0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675">
                <a:tc>
                  <a:txBody>
                    <a:bodyPr/>
                    <a:lstStyle/>
                    <a:p>
                      <a:r>
                        <a:rPr lang="ru-RU" sz="1400" b="1" dirty="0"/>
                        <a:t>Субвенции бюджетам муниципальных образований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69500,0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36700,0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  <a:cs typeface="+mn-cs"/>
                        </a:rPr>
                        <a:t>52,8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675">
                <a:tc>
                  <a:txBody>
                    <a:bodyPr/>
                    <a:lstStyle/>
                    <a:p>
                      <a:r>
                        <a:rPr lang="ru-RU" sz="1400" dirty="0"/>
                        <a:t>- на осуществление первичного воинского учета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69300,0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36500,0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717">
                <a:tc>
                  <a:txBody>
                    <a:bodyPr/>
                    <a:lstStyle/>
                    <a:p>
                      <a:r>
                        <a:rPr lang="ru-RU" sz="1400" dirty="0"/>
                        <a:t>- на определение перечня должностных лиц, уполномоченных составлять протоколы об административных правонарушениях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200,00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200,00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002">
                <a:tc>
                  <a:txBody>
                    <a:bodyPr/>
                    <a:lstStyle/>
                    <a:p>
                      <a:r>
                        <a:rPr lang="ru-RU" sz="1400" b="1" dirty="0"/>
                        <a:t>Прочие межбюджетные трансферты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882300,0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50000,0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5,7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002">
                <a:tc>
                  <a:txBody>
                    <a:bodyPr/>
                    <a:lstStyle/>
                    <a:p>
                      <a:r>
                        <a:rPr lang="ru-RU" sz="1400" b="1" dirty="0"/>
                        <a:t>ВСЕГО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4899400,0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/>
                        <a:t>3639600,0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  <a:cs typeface="+mn-cs"/>
                        </a:rPr>
                        <a:t>74,3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024744" cy="529128"/>
          </a:xfrm>
          <a:solidFill>
            <a:srgbClr val="00FF00"/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безвозмездных  поступлений</a:t>
            </a:r>
          </a:p>
        </p:txBody>
      </p:sp>
    </p:spTree>
    <p:extLst>
      <p:ext uri="{BB962C8B-B14F-4D97-AF65-F5344CB8AC3E}">
        <p14:creationId xmlns:p14="http://schemas.microsoft.com/office/powerpoint/2010/main" val="380418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205">
              <a:srgbClr val="79EEEC"/>
            </a:gs>
            <a:gs pos="0">
              <a:schemeClr val="accent6"/>
            </a:gs>
            <a:gs pos="88544">
              <a:srgbClr val="78D890"/>
            </a:gs>
            <a:gs pos="36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984653"/>
              </p:ext>
            </p:extLst>
          </p:nvPr>
        </p:nvGraphicFramePr>
        <p:xfrm>
          <a:off x="827584" y="1340768"/>
          <a:ext cx="7272809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0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РзПр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План,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исполне-ния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42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295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0104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Расходы на администрацию поселения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3654600,0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2378110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65,1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295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Резервный фонд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2000,0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2418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0113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74000,0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47300,0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63,9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422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0203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69300,0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34900,0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50,4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024744" cy="457120"/>
          </a:xfrm>
          <a:solidFill>
            <a:srgbClr val="00FF00"/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Осуществление расходов по разделам и подразделам</a:t>
            </a:r>
          </a:p>
        </p:txBody>
      </p:sp>
    </p:spTree>
    <p:extLst>
      <p:ext uri="{BB962C8B-B14F-4D97-AF65-F5344CB8AC3E}">
        <p14:creationId xmlns:p14="http://schemas.microsoft.com/office/powerpoint/2010/main" val="1346689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205">
              <a:srgbClr val="79EEEC"/>
            </a:gs>
            <a:gs pos="0">
              <a:schemeClr val="accent6"/>
            </a:gs>
            <a:gs pos="88544">
              <a:srgbClr val="78D890"/>
            </a:gs>
            <a:gs pos="36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913895"/>
              </p:ext>
            </p:extLst>
          </p:nvPr>
        </p:nvGraphicFramePr>
        <p:xfrm>
          <a:off x="431815" y="1772816"/>
          <a:ext cx="7704856" cy="3565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РзПр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%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Национальная экономика (дорожный фонд поселения)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1664600,0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832200,0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0503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125300,0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84400,0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67,0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1273800,0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908200,0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71,3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129500,0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79600,0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61,5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+mn-lt"/>
                          <a:cs typeface="Times New Roman" panose="02020603050405020304" pitchFamily="18" charset="0"/>
                        </a:rPr>
                        <a:t>Физкультура и спорт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2000,0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2000,0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/>
                        <a:t>100,0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500" b="1" dirty="0">
                          <a:latin typeface="+mn-lt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6995300,0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4366900,0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/>
                        <a:t>62,4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457120"/>
          </a:xfrm>
          <a:solidFill>
            <a:srgbClr val="00FF00"/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Осуществление расходов по разделам и подразделам(продолжение)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1489470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1781</TotalTime>
  <Words>456</Words>
  <Application>Microsoft Office PowerPoint</Application>
  <PresentationFormat>Экран (4:3)</PresentationFormat>
  <Paragraphs>255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Cambria</vt:lpstr>
      <vt:lpstr>Rockwell</vt:lpstr>
      <vt:lpstr>Times New Roman</vt:lpstr>
      <vt:lpstr>Wingdings 2</vt:lpstr>
      <vt:lpstr>Бумажная</vt:lpstr>
      <vt:lpstr>БЮДЖЕТ ДЛЯ ГРАЖДАН</vt:lpstr>
      <vt:lpstr>1. Налоговые доходы</vt:lpstr>
      <vt:lpstr>Поступление налоговых доходов</vt:lpstr>
      <vt:lpstr>2. Неналоговые доходы</vt:lpstr>
      <vt:lpstr>Поступление неналоговых доходов</vt:lpstr>
      <vt:lpstr>3. Безвозмездные поступления</vt:lpstr>
      <vt:lpstr>Доходы от безвозмездных  поступлений</vt:lpstr>
      <vt:lpstr>Осуществление расходов по разделам и подразделам</vt:lpstr>
      <vt:lpstr>Осуществление расходов по разделам и подразделам(продолжение)</vt:lpstr>
      <vt:lpstr>Исполнение программной части бюджета поселения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Финансист</cp:lastModifiedBy>
  <cp:revision>420</cp:revision>
  <dcterms:created xsi:type="dcterms:W3CDTF">2014-05-15T13:46:29Z</dcterms:created>
  <dcterms:modified xsi:type="dcterms:W3CDTF">2017-10-18T06:55:36Z</dcterms:modified>
</cp:coreProperties>
</file>