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67" r:id="rId2"/>
    <p:sldId id="265" r:id="rId3"/>
    <p:sldId id="274" r:id="rId4"/>
    <p:sldId id="273" r:id="rId5"/>
    <p:sldId id="319" r:id="rId6"/>
    <p:sldId id="318" r:id="rId7"/>
    <p:sldId id="27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7DD1"/>
    <a:srgbClr val="3319D1"/>
    <a:srgbClr val="3611BF"/>
    <a:srgbClr val="4AAF21"/>
    <a:srgbClr val="FF0066"/>
    <a:srgbClr val="000066"/>
    <a:srgbClr val="DEF1F2"/>
    <a:srgbClr val="D3E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382" autoAdjust="0"/>
  </p:normalViewPr>
  <p:slideViewPr>
    <p:cSldViewPr>
      <p:cViewPr varScale="1">
        <p:scale>
          <a:sx n="66" d="100"/>
          <a:sy n="66" d="100"/>
        </p:scale>
        <p:origin x="72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5AA35-1046-447D-A188-E86272F299F2}" type="doc">
      <dgm:prSet loTypeId="urn:microsoft.com/office/officeart/2005/8/layout/default#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4F7CED8-85F6-4CF1-BF9E-A0D71CF71FF8}">
      <dgm:prSet phldrT="[Текст]"/>
      <dgm:spPr>
        <a:gradFill rotWithShape="0">
          <a:gsLst>
            <a:gs pos="0">
              <a:srgbClr val="893BC3"/>
            </a:gs>
            <a:gs pos="76000">
              <a:srgbClr val="C977DF"/>
            </a:gs>
            <a:gs pos="100000">
              <a:srgbClr val="E9A5E6"/>
            </a:gs>
          </a:gsLst>
        </a:gradFill>
      </dgm:spPr>
      <dgm:t>
        <a:bodyPr/>
        <a:lstStyle/>
        <a:p>
          <a:r>
            <a:rPr lang="ru-RU" b="1" dirty="0">
              <a:solidFill>
                <a:schemeClr val="tx2">
                  <a:lumMod val="10000"/>
                  <a:lumOff val="90000"/>
                </a:schemeClr>
              </a:solidFill>
            </a:rPr>
            <a:t>субвенции</a:t>
          </a:r>
        </a:p>
      </dgm:t>
    </dgm:pt>
    <dgm:pt modelId="{4B0D5136-BE93-4192-9F48-559D51E57806}" type="parTrans" cxnId="{CD7D0654-64CE-4EFE-B20F-635BDD1EF16C}">
      <dgm:prSet/>
      <dgm:spPr/>
      <dgm:t>
        <a:bodyPr/>
        <a:lstStyle/>
        <a:p>
          <a:endParaRPr lang="ru-RU"/>
        </a:p>
      </dgm:t>
    </dgm:pt>
    <dgm:pt modelId="{C9CCEB0E-32AC-4D9C-A717-404D58FDD1DF}" type="sibTrans" cxnId="{CD7D0654-64CE-4EFE-B20F-635BDD1EF16C}">
      <dgm:prSet/>
      <dgm:spPr/>
      <dgm:t>
        <a:bodyPr/>
        <a:lstStyle/>
        <a:p>
          <a:endParaRPr lang="ru-RU"/>
        </a:p>
      </dgm:t>
    </dgm:pt>
    <dgm:pt modelId="{D0EF626C-6DAC-4436-8337-8B6F4EFB14FE}">
      <dgm:prSet phldrT="[Текст]"/>
      <dgm:spPr>
        <a:gradFill rotWithShape="0">
          <a:gsLst>
            <a:gs pos="0">
              <a:srgbClr val="FFC000"/>
            </a:gs>
            <a:gs pos="76000">
              <a:srgbClr val="DDE878"/>
            </a:gs>
            <a:gs pos="100000">
              <a:srgbClr val="FFFF99"/>
            </a:gs>
          </a:gsLst>
        </a:gradFill>
      </dgm:spPr>
      <dgm:t>
        <a:bodyPr/>
        <a:lstStyle/>
        <a:p>
          <a:r>
            <a:rPr lang="ru-RU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дотация</a:t>
          </a:r>
        </a:p>
      </dgm:t>
    </dgm:pt>
    <dgm:pt modelId="{8780F2F4-C0E1-413E-B58B-85342782C261}" type="parTrans" cxnId="{2311D17F-7C25-4ADB-B181-445A2FFDF4A5}">
      <dgm:prSet/>
      <dgm:spPr/>
      <dgm:t>
        <a:bodyPr/>
        <a:lstStyle/>
        <a:p>
          <a:endParaRPr lang="ru-RU"/>
        </a:p>
      </dgm:t>
    </dgm:pt>
    <dgm:pt modelId="{C14DFA3F-2F92-446A-9F88-0AFA1A4A7F5D}" type="sibTrans" cxnId="{2311D17F-7C25-4ADB-B181-445A2FFDF4A5}">
      <dgm:prSet/>
      <dgm:spPr/>
      <dgm:t>
        <a:bodyPr/>
        <a:lstStyle/>
        <a:p>
          <a:endParaRPr lang="ru-RU"/>
        </a:p>
      </dgm:t>
    </dgm:pt>
    <dgm:pt modelId="{DB8635AC-058E-45E4-A21B-7EDD5B84861B}" type="pres">
      <dgm:prSet presAssocID="{7B55AA35-1046-447D-A188-E86272F299F2}" presName="diagram" presStyleCnt="0">
        <dgm:presLayoutVars>
          <dgm:dir/>
          <dgm:resizeHandles val="exact"/>
        </dgm:presLayoutVars>
      </dgm:prSet>
      <dgm:spPr/>
    </dgm:pt>
    <dgm:pt modelId="{190B5E40-283E-4777-A232-8C6EFF6F742E}" type="pres">
      <dgm:prSet presAssocID="{14F7CED8-85F6-4CF1-BF9E-A0D71CF71FF8}" presName="node" presStyleLbl="node1" presStyleIdx="0" presStyleCnt="2" custScaleX="248051" custScaleY="92274" custLinFactNeighborX="502" custLinFactNeighborY="987">
        <dgm:presLayoutVars>
          <dgm:bulletEnabled val="1"/>
        </dgm:presLayoutVars>
      </dgm:prSet>
      <dgm:spPr/>
    </dgm:pt>
    <dgm:pt modelId="{2877ED94-01EA-4103-B707-26C0795A20EF}" type="pres">
      <dgm:prSet presAssocID="{C9CCEB0E-32AC-4D9C-A717-404D58FDD1DF}" presName="sibTrans" presStyleCnt="0"/>
      <dgm:spPr/>
    </dgm:pt>
    <dgm:pt modelId="{73DA5B8D-8D94-46C3-84B5-C1E76FBFCB11}" type="pres">
      <dgm:prSet presAssocID="{D0EF626C-6DAC-4436-8337-8B6F4EFB14FE}" presName="node" presStyleLbl="node1" presStyleIdx="1" presStyleCnt="2" custScaleX="248051" custScaleY="69591" custLinFactY="-42358" custLinFactNeighborX="-2435" custLinFactNeighborY="-100000">
        <dgm:presLayoutVars>
          <dgm:bulletEnabled val="1"/>
        </dgm:presLayoutVars>
      </dgm:prSet>
      <dgm:spPr/>
    </dgm:pt>
  </dgm:ptLst>
  <dgm:cxnLst>
    <dgm:cxn modelId="{79298C20-48BB-45CA-A1CD-137662B752A5}" type="presOf" srcId="{7B55AA35-1046-447D-A188-E86272F299F2}" destId="{DB8635AC-058E-45E4-A21B-7EDD5B84861B}" srcOrd="0" destOrd="0" presId="urn:microsoft.com/office/officeart/2005/8/layout/default#1"/>
    <dgm:cxn modelId="{D48DC32A-B2F0-4951-91E7-DAA34CF3DCD6}" type="presOf" srcId="{14F7CED8-85F6-4CF1-BF9E-A0D71CF71FF8}" destId="{190B5E40-283E-4777-A232-8C6EFF6F742E}" srcOrd="0" destOrd="0" presId="urn:microsoft.com/office/officeart/2005/8/layout/default#1"/>
    <dgm:cxn modelId="{CD7D0654-64CE-4EFE-B20F-635BDD1EF16C}" srcId="{7B55AA35-1046-447D-A188-E86272F299F2}" destId="{14F7CED8-85F6-4CF1-BF9E-A0D71CF71FF8}" srcOrd="0" destOrd="0" parTransId="{4B0D5136-BE93-4192-9F48-559D51E57806}" sibTransId="{C9CCEB0E-32AC-4D9C-A717-404D58FDD1DF}"/>
    <dgm:cxn modelId="{2311D17F-7C25-4ADB-B181-445A2FFDF4A5}" srcId="{7B55AA35-1046-447D-A188-E86272F299F2}" destId="{D0EF626C-6DAC-4436-8337-8B6F4EFB14FE}" srcOrd="1" destOrd="0" parTransId="{8780F2F4-C0E1-413E-B58B-85342782C261}" sibTransId="{C14DFA3F-2F92-446A-9F88-0AFA1A4A7F5D}"/>
    <dgm:cxn modelId="{0B43B2CF-2F5A-49B1-8AC9-D11563B7F823}" type="presOf" srcId="{D0EF626C-6DAC-4436-8337-8B6F4EFB14FE}" destId="{73DA5B8D-8D94-46C3-84B5-C1E76FBFCB11}" srcOrd="0" destOrd="0" presId="urn:microsoft.com/office/officeart/2005/8/layout/default#1"/>
    <dgm:cxn modelId="{55289C16-A1A2-4D14-A36D-9ADE3A4B0C66}" type="presParOf" srcId="{DB8635AC-058E-45E4-A21B-7EDD5B84861B}" destId="{190B5E40-283E-4777-A232-8C6EFF6F742E}" srcOrd="0" destOrd="0" presId="urn:microsoft.com/office/officeart/2005/8/layout/default#1"/>
    <dgm:cxn modelId="{521C39F4-7162-41F6-AA11-041218093CC6}" type="presParOf" srcId="{DB8635AC-058E-45E4-A21B-7EDD5B84861B}" destId="{2877ED94-01EA-4103-B707-26C0795A20EF}" srcOrd="1" destOrd="0" presId="urn:microsoft.com/office/officeart/2005/8/layout/default#1"/>
    <dgm:cxn modelId="{335CDFEF-237A-4DDF-B692-7447E20B3F22}" type="presParOf" srcId="{DB8635AC-058E-45E4-A21B-7EDD5B84861B}" destId="{73DA5B8D-8D94-46C3-84B5-C1E76FBFCB11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B5E40-283E-4777-A232-8C6EFF6F742E}">
      <dsp:nvSpPr>
        <dsp:cNvPr id="0" name=""/>
        <dsp:cNvSpPr/>
      </dsp:nvSpPr>
      <dsp:spPr>
        <a:xfrm>
          <a:off x="3997" y="571900"/>
          <a:ext cx="5180578" cy="1156292"/>
        </a:xfrm>
        <a:prstGeom prst="rect">
          <a:avLst/>
        </a:prstGeom>
        <a:gradFill rotWithShape="0">
          <a:gsLst>
            <a:gs pos="0">
              <a:srgbClr val="893BC3"/>
            </a:gs>
            <a:gs pos="76000">
              <a:srgbClr val="C977DF"/>
            </a:gs>
            <a:gs pos="100000">
              <a:srgbClr val="E9A5E6"/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>
              <a:solidFill>
                <a:schemeClr val="tx2">
                  <a:lumMod val="10000"/>
                  <a:lumOff val="90000"/>
                </a:schemeClr>
              </a:solidFill>
            </a:rPr>
            <a:t>субвенции</a:t>
          </a:r>
        </a:p>
      </dsp:txBody>
      <dsp:txXfrm>
        <a:off x="3997" y="571900"/>
        <a:ext cx="5180578" cy="1156292"/>
      </dsp:txXfrm>
    </dsp:sp>
    <dsp:sp modelId="{73DA5B8D-8D94-46C3-84B5-C1E76FBFCB11}">
      <dsp:nvSpPr>
        <dsp:cNvPr id="0" name=""/>
        <dsp:cNvSpPr/>
      </dsp:nvSpPr>
      <dsp:spPr>
        <a:xfrm>
          <a:off x="0" y="140777"/>
          <a:ext cx="5180578" cy="872050"/>
        </a:xfrm>
        <a:prstGeom prst="rect">
          <a:avLst/>
        </a:prstGeom>
        <a:gradFill rotWithShape="0">
          <a:gsLst>
            <a:gs pos="0">
              <a:srgbClr val="FFC000"/>
            </a:gs>
            <a:gs pos="76000">
              <a:srgbClr val="DDE878"/>
            </a:gs>
            <a:gs pos="100000">
              <a:srgbClr val="FFFF99"/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дотация</a:t>
          </a:r>
        </a:p>
      </dsp:txBody>
      <dsp:txXfrm>
        <a:off x="0" y="140777"/>
        <a:ext cx="5180578" cy="872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35F21F-C4AD-458F-9874-04B1055BE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14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>
            <a:extLst>
              <a:ext uri="{FF2B5EF4-FFF2-40B4-BE49-F238E27FC236}">
                <a16:creationId xmlns:a16="http://schemas.microsoft.com/office/drawing/2014/main" id="{B7A2306C-7C12-4948-84CC-761F6F02BB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>
            <a:extLst>
              <a:ext uri="{FF2B5EF4-FFF2-40B4-BE49-F238E27FC236}">
                <a16:creationId xmlns:a16="http://schemas.microsoft.com/office/drawing/2014/main" id="{71CB3C0E-F91F-4D61-9D95-749327DF5A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3316" name="Номер слайда 3">
            <a:extLst>
              <a:ext uri="{FF2B5EF4-FFF2-40B4-BE49-F238E27FC236}">
                <a16:creationId xmlns:a16="http://schemas.microsoft.com/office/drawing/2014/main" id="{CA7564FF-9B64-472B-B727-99481F75BF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7E1882-D8B2-4738-9FAA-89687B6F358D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4503C-0106-4767-AFFA-D070C8869F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1879A-7ADD-4CAA-9725-0DBC8E6EA6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099D7-23A7-4448-9112-26AAB2B402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3A32-59FB-4330-A746-5E449B70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D2CCA-C1FF-4C3A-A5E0-58A079CEDE3C}" type="datetimeFigureOut">
              <a:rPr lang="ru-RU"/>
              <a:pPr>
                <a:defRPr/>
              </a:pPr>
              <a:t>15.01.2019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D614D-C1B8-407A-A877-D56B855A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0DFB0-8CF8-4F57-83DF-E225E696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9A1C-B9B8-4773-8B27-AA43505C7E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66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CFE13-D821-4DC4-9970-38FB2E639A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2EA78-9D0F-499D-9561-3597885FE5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777D9-1766-4B6A-94A4-0E409FD2C1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9C9-4862-45A1-B53A-9AADCCCE68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63FCE-C589-4E83-ABE8-6A9CCEFDC1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20909-4EB9-4B79-8840-D49B1296F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B8D09-D4B0-4264-A6BA-3BF297AB2C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5718A-D73E-4062-B963-341238BF8C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74C4282-AE3C-4F84-A693-CFE539E361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97DD1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5262979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«О бюджете </a:t>
            </a:r>
            <a:r>
              <a:rPr lang="ru-RU" sz="4800" b="1" i="1" dirty="0" err="1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Денисовского</a:t>
            </a:r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 сельского поселения </a:t>
            </a:r>
            <a:r>
              <a:rPr lang="ru-RU" sz="4800" b="1" i="1" dirty="0" err="1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Ремонтненского</a:t>
            </a:r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 района</a:t>
            </a:r>
          </a:p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 на 2019 год </a:t>
            </a:r>
          </a:p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и на плановый период </a:t>
            </a:r>
          </a:p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Arial Black" pitchFamily="34" charset="0"/>
                <a:cs typeface="Times New Roman" pitchFamily="18" charset="0"/>
              </a:rPr>
              <a:t>2020 и 2021 годов»</a:t>
            </a:r>
            <a:endParaRPr lang="ru-RU" b="1" i="1" dirty="0">
              <a:solidFill>
                <a:srgbClr val="3319D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97DD1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354449"/>
            <a:ext cx="8534400" cy="9541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на 2019 год и на плановый период 2020 и 2021 годов, тыс.рублей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5191"/>
              </p:ext>
            </p:extLst>
          </p:nvPr>
        </p:nvGraphicFramePr>
        <p:xfrm>
          <a:off x="381000" y="1676400"/>
          <a:ext cx="8305801" cy="464820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275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2019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2020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2021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ДОХОДЫ всего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7281,0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4621,3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4498,0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в том числе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1710,2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1812,6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1959,2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5570,8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2808,7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2538,8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РАСХОДЫ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7281,0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4621,3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4498,0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ПРОФИЦИТ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97DD1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792386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>
                <a:solidFill>
                  <a:srgbClr val="FF0000"/>
                </a:solidFill>
                <a:latin typeface="Arial" charset="0"/>
              </a:rPr>
              <a:t>Налоговые и неналоговые доходы бюджета </a:t>
            </a:r>
            <a:r>
              <a:rPr lang="ru-RU" altLang="ru-RU" sz="2000" b="1" kern="0" dirty="0" err="1">
                <a:solidFill>
                  <a:srgbClr val="FF0000"/>
                </a:solidFill>
                <a:latin typeface="Arial" charset="0"/>
              </a:rPr>
              <a:t>Денисовского</a:t>
            </a:r>
            <a:r>
              <a:rPr lang="ru-RU" altLang="ru-RU" sz="2000" b="1" kern="0" dirty="0">
                <a:solidFill>
                  <a:srgbClr val="FF0000"/>
                </a:solidFill>
                <a:latin typeface="Arial" charset="0"/>
              </a:rPr>
              <a:t> сельского поселения на 2019-2021 годы</a:t>
            </a:r>
            <a:br>
              <a:rPr lang="ru-RU" altLang="ru-RU" sz="2000" b="1" kern="0" dirty="0">
                <a:solidFill>
                  <a:srgbClr val="FF0000"/>
                </a:solidFill>
                <a:latin typeface="Arial" charset="0"/>
              </a:rPr>
            </a:br>
            <a:endParaRPr lang="ru-RU" altLang="ru-RU" sz="2000" b="1" kern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7986"/>
              </p:ext>
            </p:extLst>
          </p:nvPr>
        </p:nvGraphicFramePr>
        <p:xfrm>
          <a:off x="611559" y="1484783"/>
          <a:ext cx="7992895" cy="5088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0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7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№    п/п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2019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2020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2021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Сумма </a:t>
                      </a:r>
                      <a:r>
                        <a:rPr lang="ru-RU" sz="1600" u="none" strike="noStrike" dirty="0" err="1">
                          <a:effectLst/>
                        </a:rPr>
                        <a:t>тыс.руб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Сумма </a:t>
                      </a:r>
                      <a:r>
                        <a:rPr lang="ru-RU" sz="1600" u="none" strike="noStrike" dirty="0" err="1">
                          <a:effectLst/>
                        </a:rPr>
                        <a:t>тыс.руб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Сумма </a:t>
                      </a:r>
                      <a:r>
                        <a:rPr lang="ru-RU" sz="1600" u="none" strike="noStrike" dirty="0" err="1">
                          <a:effectLst/>
                        </a:rPr>
                        <a:t>тыс.руб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9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Налоговые и неналоговые доходы, всего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1710,2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1812,6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1959,2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в том числе: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269,8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Налог на совокупный доход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700,2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728,2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757,3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Налог на имущество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577,5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671,1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Гос.пошлина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91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76,5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79,5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2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Штрафы, санкции, возмещение ущерба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Самообложение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</a:t>
                      </a: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0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97DD1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683568" y="398561"/>
            <a:ext cx="7776864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Безвозмездные поступления (тыс.рублей)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74721394"/>
              </p:ext>
            </p:extLst>
          </p:nvPr>
        </p:nvGraphicFramePr>
        <p:xfrm>
          <a:off x="179512" y="2780928"/>
          <a:ext cx="5184576" cy="3356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508104" y="2852936"/>
            <a:ext cx="1008112" cy="648072"/>
          </a:xfrm>
          <a:prstGeom prst="roundRect">
            <a:avLst/>
          </a:prstGeom>
          <a:solidFill>
            <a:srgbClr val="A66BD3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solidFill>
                  <a:schemeClr val="tx2">
                    <a:lumMod val="10000"/>
                    <a:lumOff val="9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5487,3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98344" y="2852936"/>
            <a:ext cx="1008112" cy="648072"/>
          </a:xfrm>
          <a:prstGeom prst="roundRect">
            <a:avLst/>
          </a:prstGeom>
          <a:solidFill>
            <a:srgbClr val="A66BD3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solidFill>
                  <a:schemeClr val="tx2">
                    <a:lumMod val="10000"/>
                    <a:lumOff val="9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2724,8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508104" y="3789040"/>
            <a:ext cx="1008112" cy="720080"/>
          </a:xfrm>
          <a:prstGeom prst="round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83,5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028384" y="2852936"/>
            <a:ext cx="1008112" cy="648072"/>
          </a:xfrm>
          <a:prstGeom prst="roundRect">
            <a:avLst/>
          </a:prstGeom>
          <a:solidFill>
            <a:srgbClr val="A66BD3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solidFill>
                  <a:schemeClr val="tx2">
                    <a:lumMod val="10000"/>
                    <a:lumOff val="9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2452,3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797351" y="3789040"/>
            <a:ext cx="1008112" cy="720080"/>
          </a:xfrm>
          <a:prstGeom prst="round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83,9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016559" y="3789040"/>
            <a:ext cx="1008112" cy="720080"/>
          </a:xfrm>
          <a:prstGeom prst="round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86,5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8104" y="1448713"/>
            <a:ext cx="125720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2019 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год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65308" y="1448713"/>
            <a:ext cx="108012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2020 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год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989445" y="1448601"/>
            <a:ext cx="108012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2021 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год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508104" y="1875997"/>
            <a:ext cx="1008112" cy="648072"/>
          </a:xfrm>
          <a:prstGeom prst="roundRect">
            <a:avLst/>
          </a:prstGeom>
          <a:solidFill>
            <a:srgbClr val="A7D971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5570,8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837316" y="1890645"/>
            <a:ext cx="1008112" cy="648072"/>
          </a:xfrm>
          <a:prstGeom prst="roundRect">
            <a:avLst/>
          </a:prstGeom>
          <a:solidFill>
            <a:srgbClr val="A7D971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2808,7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028384" y="1852049"/>
            <a:ext cx="1008112" cy="648072"/>
          </a:xfrm>
          <a:prstGeom prst="roundRect">
            <a:avLst/>
          </a:prstGeom>
          <a:solidFill>
            <a:srgbClr val="A7D971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2538,8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88224" y="2511547"/>
            <a:ext cx="158957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 том числе: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354449"/>
            <a:ext cx="8534400" cy="9541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на 2019 год и на плановый период 2020 и 2021 годов, тыс.рублей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03807"/>
              </p:ext>
            </p:extLst>
          </p:nvPr>
        </p:nvGraphicFramePr>
        <p:xfrm>
          <a:off x="381000" y="1676400"/>
          <a:ext cx="8305801" cy="627126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275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6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2019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2020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2021 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Общегосударственные расходы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4783,5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3452,1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3559,1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Национальная оборона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83,3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83,7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86,3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Образование</a:t>
                      </a: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0,0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0,0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221,2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Культура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2018,1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932,3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699,4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767726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Социальная политика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122,7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122,7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122,7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906690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</a:rPr>
                        <a:t> ВСЕГО: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57" marR="651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7281,0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4621,3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4498,0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263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97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97DD1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55481"/>
            <a:ext cx="7743825" cy="178593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dirty="0">
                <a:solidFill>
                  <a:schemeClr val="accent6"/>
                </a:solidFill>
                <a:latin typeface="Candara" pitchFamily="34" charset="0"/>
              </a:rPr>
              <a:t>Удельный вес расходов бюджета </a:t>
            </a:r>
            <a:r>
              <a:rPr lang="ru-RU" sz="2500" dirty="0" err="1">
                <a:solidFill>
                  <a:schemeClr val="accent6"/>
                </a:solidFill>
                <a:latin typeface="Candara" pitchFamily="34" charset="0"/>
              </a:rPr>
              <a:t>Денисовского</a:t>
            </a:r>
            <a:r>
              <a:rPr lang="ru-RU" sz="2500" dirty="0">
                <a:solidFill>
                  <a:schemeClr val="accent6"/>
                </a:solidFill>
                <a:latin typeface="Candara" pitchFamily="34" charset="0"/>
              </a:rPr>
              <a:t> сельского поселения, </a:t>
            </a:r>
            <a:br>
              <a:rPr lang="ru-RU" sz="2500" dirty="0">
                <a:solidFill>
                  <a:schemeClr val="accent6"/>
                </a:solidFill>
                <a:latin typeface="Candara" pitchFamily="34" charset="0"/>
              </a:rPr>
            </a:br>
            <a:r>
              <a:rPr lang="ru-RU" sz="2500" dirty="0">
                <a:solidFill>
                  <a:schemeClr val="accent6"/>
                </a:solidFill>
                <a:latin typeface="Candara" pitchFamily="34" charset="0"/>
              </a:rPr>
              <a:t>формируемых в рамках муниципальных программ  и непрограммных расходов </a:t>
            </a:r>
            <a:r>
              <a:rPr lang="ru-RU" sz="3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в 2019 </a:t>
            </a: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</p:txBody>
      </p:sp>
      <p:sp>
        <p:nvSpPr>
          <p:cNvPr id="15363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3059832" y="2571744"/>
            <a:ext cx="5328518" cy="2409831"/>
          </a:xfrm>
          <a:solidFill>
            <a:srgbClr val="797DD1"/>
          </a:solidFill>
        </p:spPr>
        <p:txBody>
          <a:bodyPr/>
          <a:lstStyle/>
          <a:p>
            <a:pPr marR="0" eaLnBrk="1" hangingPunct="1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59832" y="2571744"/>
            <a:ext cx="3528392" cy="1981206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6770,5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12160" y="3067050"/>
            <a:ext cx="2376190" cy="98582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510,5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err="1">
                <a:solidFill>
                  <a:schemeClr val="bg1"/>
                </a:solidFill>
              </a:rPr>
              <a:t>тыс.ру,б</a:t>
            </a:r>
            <a:endParaRPr lang="ru-RU" sz="1500" dirty="0">
              <a:solidFill>
                <a:schemeClr val="bg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57250" y="4714875"/>
            <a:ext cx="500063" cy="428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7" name="TextBox 14"/>
          <p:cNvSpPr txBox="1">
            <a:spLocks noChangeArrowheads="1"/>
          </p:cNvSpPr>
          <p:nvPr/>
        </p:nvSpPr>
        <p:spPr bwMode="auto">
          <a:xfrm>
            <a:off x="1928813" y="4714875"/>
            <a:ext cx="6858000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alibri" pitchFamily="34" charset="0"/>
              </a:rPr>
              <a:t>-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расходы бюджета </a:t>
            </a:r>
            <a:r>
              <a:rPr lang="ru-RU" b="1" dirty="0" err="1">
                <a:solidFill>
                  <a:srgbClr val="7030A0"/>
                </a:solidFill>
                <a:latin typeface="Calibri" pitchFamily="34" charset="0"/>
              </a:rPr>
              <a:t>Денисовского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 сельского поселения формируемые в рамках муниципальных программ </a:t>
            </a:r>
          </a:p>
        </p:txBody>
      </p:sp>
      <p:sp>
        <p:nvSpPr>
          <p:cNvPr id="16" name="Овал 15"/>
          <p:cNvSpPr/>
          <p:nvPr/>
        </p:nvSpPr>
        <p:spPr>
          <a:xfrm>
            <a:off x="857224" y="5643578"/>
            <a:ext cx="500066" cy="428628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1928813" y="5643563"/>
            <a:ext cx="6500812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непрограммные расходы бюджета  </a:t>
            </a:r>
          </a:p>
        </p:txBody>
      </p:sp>
      <p:sp>
        <p:nvSpPr>
          <p:cNvPr id="15372" name="TextBox 19"/>
          <p:cNvSpPr txBox="1">
            <a:spLocks noChangeArrowheads="1"/>
          </p:cNvSpPr>
          <p:nvPr/>
        </p:nvSpPr>
        <p:spPr bwMode="auto">
          <a:xfrm>
            <a:off x="4071938" y="2357438"/>
            <a:ext cx="11481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Calibri" pitchFamily="34" charset="0"/>
              </a:rPr>
              <a:t>93,0</a:t>
            </a:r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%</a:t>
            </a:r>
          </a:p>
        </p:txBody>
      </p:sp>
      <p:sp>
        <p:nvSpPr>
          <p:cNvPr id="15373" name="TextBox 21"/>
          <p:cNvSpPr txBox="1">
            <a:spLocks noChangeArrowheads="1"/>
          </p:cNvSpPr>
          <p:nvPr/>
        </p:nvSpPr>
        <p:spPr bwMode="auto">
          <a:xfrm>
            <a:off x="6228184" y="2857500"/>
            <a:ext cx="11481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7 %</a:t>
            </a:r>
          </a:p>
        </p:txBody>
      </p:sp>
    </p:spTree>
    <p:extLst>
      <p:ext uri="{BB962C8B-B14F-4D97-AF65-F5344CB8AC3E}">
        <p14:creationId xmlns:p14="http://schemas.microsoft.com/office/powerpoint/2010/main" val="3888127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339AC37-9354-4C90-99B1-6A46A4635FF7}"/>
              </a:ext>
            </a:extLst>
          </p:cNvPr>
          <p:cNvSpPr txBox="1">
            <a:spLocks/>
          </p:cNvSpPr>
          <p:nvPr/>
        </p:nvSpPr>
        <p:spPr>
          <a:xfrm>
            <a:off x="406382" y="195984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Перечень муниципальных программ</a:t>
            </a:r>
          </a:p>
        </p:txBody>
      </p:sp>
      <p:grpSp>
        <p:nvGrpSpPr>
          <p:cNvPr id="3" name="Группа 50">
            <a:extLst>
              <a:ext uri="{FF2B5EF4-FFF2-40B4-BE49-F238E27FC236}">
                <a16:creationId xmlns:a16="http://schemas.microsoft.com/office/drawing/2014/main" id="{48A9A921-577A-484F-8FFB-CE5004196286}"/>
              </a:ext>
            </a:extLst>
          </p:cNvPr>
          <p:cNvGrpSpPr>
            <a:grpSpLocks/>
          </p:cNvGrpSpPr>
          <p:nvPr/>
        </p:nvGrpSpPr>
        <p:grpSpPr bwMode="auto">
          <a:xfrm>
            <a:off x="184150" y="892175"/>
            <a:ext cx="3951288" cy="4217988"/>
            <a:chOff x="169631" y="1394322"/>
            <a:chExt cx="3951572" cy="42187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0F4866E-1BEE-42C3-B056-7A0AEEDDE1A4}"/>
                </a:ext>
              </a:extLst>
            </p:cNvPr>
            <p:cNvSpPr txBox="1"/>
            <p:nvPr/>
          </p:nvSpPr>
          <p:spPr bwMode="auto">
            <a:xfrm>
              <a:off x="366495" y="1394322"/>
              <a:ext cx="3484813" cy="3080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  <p:grpSp>
          <p:nvGrpSpPr>
            <p:cNvPr id="12337" name="Группа 40">
              <a:extLst>
                <a:ext uri="{FF2B5EF4-FFF2-40B4-BE49-F238E27FC236}">
                  <a16:creationId xmlns:a16="http://schemas.microsoft.com/office/drawing/2014/main" id="{6F00EFB5-E575-48A8-8AC8-5156C72781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341" y="2380270"/>
              <a:ext cx="3766126" cy="648072"/>
              <a:chOff x="263341" y="2380270"/>
              <a:chExt cx="3766126" cy="648072"/>
            </a:xfrm>
          </p:grpSpPr>
          <p:sp>
            <p:nvSpPr>
              <p:cNvPr id="57" name="Блок-схема: альтернативный процесс 56">
                <a:extLst>
                  <a:ext uri="{FF2B5EF4-FFF2-40B4-BE49-F238E27FC236}">
                    <a16:creationId xmlns:a16="http://schemas.microsoft.com/office/drawing/2014/main" id="{5269AB79-6669-4DC6-AFE8-3AF26525CAA3}"/>
                  </a:ext>
                </a:extLst>
              </p:cNvPr>
              <p:cNvSpPr/>
              <p:nvPr/>
            </p:nvSpPr>
            <p:spPr>
              <a:xfrm>
                <a:off x="263341" y="2380270"/>
                <a:ext cx="3766122" cy="648072"/>
              </a:xfrm>
              <a:prstGeom prst="flowChartAlternateProcess">
                <a:avLst/>
              </a:prstGeom>
              <a:gradFill>
                <a:gsLst>
                  <a:gs pos="0">
                    <a:srgbClr val="80C13F"/>
                  </a:gs>
                  <a:gs pos="76000">
                    <a:srgbClr val="88DC88"/>
                  </a:gs>
                  <a:gs pos="100000">
                    <a:srgbClr val="7ACF73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0CAC8FF-63FB-4EB9-845C-E01073A7639B}"/>
                  </a:ext>
                </a:extLst>
              </p:cNvPr>
              <p:cNvSpPr txBox="1"/>
              <p:nvPr/>
            </p:nvSpPr>
            <p:spPr>
              <a:xfrm>
                <a:off x="263301" y="2421612"/>
                <a:ext cx="3765821" cy="4604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200" b="1" dirty="0">
                    <a:solidFill>
                      <a:schemeClr val="accent1">
                        <a:lumMod val="50000"/>
                      </a:schemeClr>
                    </a:solidFill>
                  </a:rPr>
                  <a:t>Обеспечение качественными жилищно-коммунальными услугами221,2</a:t>
                </a:r>
              </a:p>
            </p:txBody>
          </p:sp>
        </p:grpSp>
        <p:grpSp>
          <p:nvGrpSpPr>
            <p:cNvPr id="12338" name="Группа 41">
              <a:extLst>
                <a:ext uri="{FF2B5EF4-FFF2-40B4-BE49-F238E27FC236}">
                  <a16:creationId xmlns:a16="http://schemas.microsoft.com/office/drawing/2014/main" id="{E700D2FC-B690-4FC9-8E1A-6ADDC8480A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345" y="3087658"/>
              <a:ext cx="3857858" cy="512672"/>
              <a:chOff x="263345" y="3087658"/>
              <a:chExt cx="3857858" cy="512672"/>
            </a:xfrm>
          </p:grpSpPr>
          <p:sp>
            <p:nvSpPr>
              <p:cNvPr id="61" name="Блок-схема: альтернативный процесс 60">
                <a:extLst>
                  <a:ext uri="{FF2B5EF4-FFF2-40B4-BE49-F238E27FC236}">
                    <a16:creationId xmlns:a16="http://schemas.microsoft.com/office/drawing/2014/main" id="{36C7F4E7-5CE2-4B9F-B832-744BE0265691}"/>
                  </a:ext>
                </a:extLst>
              </p:cNvPr>
              <p:cNvSpPr/>
              <p:nvPr/>
            </p:nvSpPr>
            <p:spPr>
              <a:xfrm>
                <a:off x="263345" y="3087658"/>
                <a:ext cx="3766122" cy="512672"/>
              </a:xfrm>
              <a:prstGeom prst="flowChartAlternateProcess">
                <a:avLst/>
              </a:prstGeom>
              <a:gradFill>
                <a:gsLst>
                  <a:gs pos="0">
                    <a:srgbClr val="73AE38"/>
                  </a:gs>
                  <a:gs pos="76000">
                    <a:srgbClr val="69C372"/>
                  </a:gs>
                  <a:gs pos="100000">
                    <a:srgbClr val="3D9D4D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F9805D5-BE59-426C-98DD-3DCE3E5447A7}"/>
                  </a:ext>
                </a:extLst>
              </p:cNvPr>
              <p:cNvSpPr txBox="1"/>
              <p:nvPr/>
            </p:nvSpPr>
            <p:spPr>
              <a:xfrm>
                <a:off x="355383" y="3158339"/>
                <a:ext cx="3765820" cy="36995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+mn-lt"/>
                    <a:cs typeface="+mn-cs"/>
                  </a:rPr>
                  <a:t>Защита населения от ЧС10,0</a:t>
                </a:r>
              </a:p>
            </p:txBody>
          </p:sp>
        </p:grpSp>
        <p:grpSp>
          <p:nvGrpSpPr>
            <p:cNvPr id="12339" name="Группа 43">
              <a:extLst>
                <a:ext uri="{FF2B5EF4-FFF2-40B4-BE49-F238E27FC236}">
                  <a16:creationId xmlns:a16="http://schemas.microsoft.com/office/drawing/2014/main" id="{6B555F16-E182-43AD-BEDC-76FC6E99D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285" y="3674466"/>
              <a:ext cx="3766122" cy="508702"/>
              <a:chOff x="267285" y="3674466"/>
              <a:chExt cx="3766122" cy="508702"/>
            </a:xfrm>
          </p:grpSpPr>
          <p:sp>
            <p:nvSpPr>
              <p:cNvPr id="65" name="Блок-схема: альтернативный процесс 64">
                <a:extLst>
                  <a:ext uri="{FF2B5EF4-FFF2-40B4-BE49-F238E27FC236}">
                    <a16:creationId xmlns:a16="http://schemas.microsoft.com/office/drawing/2014/main" id="{941FAFD4-4807-42A1-9B5E-AB0E5D3BE64A}"/>
                  </a:ext>
                </a:extLst>
              </p:cNvPr>
              <p:cNvSpPr/>
              <p:nvPr/>
            </p:nvSpPr>
            <p:spPr>
              <a:xfrm>
                <a:off x="267285" y="3674466"/>
                <a:ext cx="3766122" cy="508702"/>
              </a:xfrm>
              <a:prstGeom prst="flowChartAlternateProcess">
                <a:avLst/>
              </a:prstGeom>
              <a:gradFill>
                <a:gsLst>
                  <a:gs pos="0">
                    <a:srgbClr val="9FC3D5"/>
                  </a:gs>
                  <a:gs pos="76000">
                    <a:srgbClr val="5BBACD"/>
                  </a:gs>
                  <a:gs pos="100000">
                    <a:srgbClr val="95B9CB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E7DDEE7-BF75-4101-B970-EA6D5CE7EED2}"/>
                  </a:ext>
                </a:extLst>
              </p:cNvPr>
              <p:cNvSpPr txBox="1"/>
              <p:nvPr/>
            </p:nvSpPr>
            <p:spPr>
              <a:xfrm>
                <a:off x="267285" y="3744151"/>
                <a:ext cx="3766122" cy="36933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+mn-lt"/>
                    <a:cs typeface="+mn-cs"/>
                  </a:rPr>
                  <a:t>Развитие культуры2018,1</a:t>
                </a:r>
              </a:p>
            </p:txBody>
          </p:sp>
        </p:grpSp>
        <p:grpSp>
          <p:nvGrpSpPr>
            <p:cNvPr id="12340" name="Группа 44">
              <a:extLst>
                <a:ext uri="{FF2B5EF4-FFF2-40B4-BE49-F238E27FC236}">
                  <a16:creationId xmlns:a16="http://schemas.microsoft.com/office/drawing/2014/main" id="{9507EA4F-723B-4DC8-B25E-E54D68A21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93" y="4245063"/>
              <a:ext cx="3766122" cy="648072"/>
              <a:chOff x="244593" y="4245063"/>
              <a:chExt cx="3766122" cy="648072"/>
            </a:xfrm>
          </p:grpSpPr>
          <p:sp>
            <p:nvSpPr>
              <p:cNvPr id="67" name="Блок-схема: альтернативный процесс 66">
                <a:extLst>
                  <a:ext uri="{FF2B5EF4-FFF2-40B4-BE49-F238E27FC236}">
                    <a16:creationId xmlns:a16="http://schemas.microsoft.com/office/drawing/2014/main" id="{92490116-EA12-4137-A686-EFF6726C6BF5}"/>
                  </a:ext>
                </a:extLst>
              </p:cNvPr>
              <p:cNvSpPr/>
              <p:nvPr/>
            </p:nvSpPr>
            <p:spPr>
              <a:xfrm>
                <a:off x="244593" y="4245063"/>
                <a:ext cx="3766122" cy="648072"/>
              </a:xfrm>
              <a:prstGeom prst="flowChartAlternateProcess">
                <a:avLst/>
              </a:prstGeom>
              <a:gradFill>
                <a:gsLst>
                  <a:gs pos="0">
                    <a:srgbClr val="9EADD6"/>
                  </a:gs>
                  <a:gs pos="76000">
                    <a:srgbClr val="5C91CC"/>
                  </a:gs>
                  <a:gs pos="100000">
                    <a:srgbClr val="979DC9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FA4BDA16-0084-4F4E-A58F-E36554EEFBD6}"/>
                  </a:ext>
                </a:extLst>
              </p:cNvPr>
              <p:cNvSpPr txBox="1"/>
              <p:nvPr/>
            </p:nvSpPr>
            <p:spPr>
              <a:xfrm>
                <a:off x="406382" y="4290124"/>
                <a:ext cx="3445538" cy="5847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+mn-lt"/>
                    <a:cs typeface="+mn-cs"/>
                  </a:rPr>
                  <a:t>Развитие физической культуры и спорта 2,0</a:t>
                </a:r>
              </a:p>
            </p:txBody>
          </p:sp>
        </p:grpSp>
        <p:grpSp>
          <p:nvGrpSpPr>
            <p:cNvPr id="12341" name="Группа 47">
              <a:extLst>
                <a:ext uri="{FF2B5EF4-FFF2-40B4-BE49-F238E27FC236}">
                  <a16:creationId xmlns:a16="http://schemas.microsoft.com/office/drawing/2014/main" id="{0699BB3C-A9BE-45E3-99CE-B78342E3D3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631" y="4964965"/>
              <a:ext cx="3841084" cy="648072"/>
              <a:chOff x="169631" y="4964965"/>
              <a:chExt cx="3841084" cy="648072"/>
            </a:xfrm>
          </p:grpSpPr>
          <p:sp>
            <p:nvSpPr>
              <p:cNvPr id="73" name="Блок-схема: альтернативный процесс 72">
                <a:extLst>
                  <a:ext uri="{FF2B5EF4-FFF2-40B4-BE49-F238E27FC236}">
                    <a16:creationId xmlns:a16="http://schemas.microsoft.com/office/drawing/2014/main" id="{C53F69AF-E7F5-4B82-AF94-3600DE04D659}"/>
                  </a:ext>
                </a:extLst>
              </p:cNvPr>
              <p:cNvSpPr/>
              <p:nvPr/>
            </p:nvSpPr>
            <p:spPr>
              <a:xfrm>
                <a:off x="244593" y="4964965"/>
                <a:ext cx="3766122" cy="648072"/>
              </a:xfrm>
              <a:prstGeom prst="flowChartAlternateProcess">
                <a:avLst/>
              </a:prstGeom>
              <a:gradFill>
                <a:gsLst>
                  <a:gs pos="0">
                    <a:srgbClr val="C198E0"/>
                  </a:gs>
                  <a:gs pos="76000">
                    <a:srgbClr val="A168C0"/>
                  </a:gs>
                  <a:gs pos="100000">
                    <a:srgbClr val="8F55A9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AD1E54E-BFF9-4DC7-B30F-513711C32C8B}"/>
                  </a:ext>
                </a:extLst>
              </p:cNvPr>
              <p:cNvSpPr txBox="1"/>
              <p:nvPr/>
            </p:nvSpPr>
            <p:spPr>
              <a:xfrm>
                <a:off x="169631" y="4996613"/>
                <a:ext cx="3766122" cy="5848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+mn-lt"/>
                    <a:cs typeface="+mn-cs"/>
                  </a:rPr>
                  <a:t>Социальная поддержка граждан 122,7 </a:t>
                </a:r>
              </a:p>
            </p:txBody>
          </p:sp>
        </p:grpSp>
      </p:grpSp>
      <p:grpSp>
        <p:nvGrpSpPr>
          <p:cNvPr id="11" name="Группа 2051">
            <a:extLst>
              <a:ext uri="{FF2B5EF4-FFF2-40B4-BE49-F238E27FC236}">
                <a16:creationId xmlns:a16="http://schemas.microsoft.com/office/drawing/2014/main" id="{5356F7BC-3D3A-4066-A42A-1A8119227758}"/>
              </a:ext>
            </a:extLst>
          </p:cNvPr>
          <p:cNvGrpSpPr>
            <a:grpSpLocks/>
          </p:cNvGrpSpPr>
          <p:nvPr/>
        </p:nvGrpSpPr>
        <p:grpSpPr bwMode="auto">
          <a:xfrm>
            <a:off x="5270500" y="1658938"/>
            <a:ext cx="3873500" cy="3426124"/>
            <a:chOff x="5228990" y="2103014"/>
            <a:chExt cx="3874582" cy="3426096"/>
          </a:xfrm>
        </p:grpSpPr>
        <p:sp>
          <p:nvSpPr>
            <p:cNvPr id="79" name="Блок-схема: альтернативный процесс 78">
              <a:extLst>
                <a:ext uri="{FF2B5EF4-FFF2-40B4-BE49-F238E27FC236}">
                  <a16:creationId xmlns:a16="http://schemas.microsoft.com/office/drawing/2014/main" id="{50914B2D-E51A-454D-B77D-6C5630FCFE3A}"/>
                </a:ext>
              </a:extLst>
            </p:cNvPr>
            <p:cNvSpPr/>
            <p:nvPr/>
          </p:nvSpPr>
          <p:spPr bwMode="auto">
            <a:xfrm>
              <a:off x="5282233" y="4768671"/>
              <a:ext cx="3766122" cy="760439"/>
            </a:xfrm>
            <a:prstGeom prst="flowChartAlternateProcess">
              <a:avLst/>
            </a:prstGeom>
            <a:gradFill>
              <a:gsLst>
                <a:gs pos="0">
                  <a:srgbClr val="FFC000"/>
                </a:gs>
                <a:gs pos="76000">
                  <a:srgbClr val="DEA900"/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alpha val="100000"/>
                    <a:satMod val="100000"/>
                    <a:lumMod val="93000"/>
                  </a:schemeClr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70C0"/>
                  </a:solidFill>
                </a:rPr>
                <a:t>Энергосбережение 10,0</a:t>
              </a:r>
            </a:p>
          </p:txBody>
        </p:sp>
        <p:grpSp>
          <p:nvGrpSpPr>
            <p:cNvPr id="12321" name="Группа 2048">
              <a:extLst>
                <a:ext uri="{FF2B5EF4-FFF2-40B4-BE49-F238E27FC236}">
                  <a16:creationId xmlns:a16="http://schemas.microsoft.com/office/drawing/2014/main" id="{004FCE50-E975-4FD4-9226-69E6C1CAF8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28990" y="3806786"/>
              <a:ext cx="3766122" cy="648072"/>
              <a:chOff x="5228990" y="3806786"/>
              <a:chExt cx="3766122" cy="648072"/>
            </a:xfrm>
          </p:grpSpPr>
          <p:sp>
            <p:nvSpPr>
              <p:cNvPr id="81" name="Блок-схема: альтернативный процесс 80">
                <a:extLst>
                  <a:ext uri="{FF2B5EF4-FFF2-40B4-BE49-F238E27FC236}">
                    <a16:creationId xmlns:a16="http://schemas.microsoft.com/office/drawing/2014/main" id="{B8FFBBEB-9D16-48C6-89D0-5BE5CD571389}"/>
                  </a:ext>
                </a:extLst>
              </p:cNvPr>
              <p:cNvSpPr/>
              <p:nvPr/>
            </p:nvSpPr>
            <p:spPr>
              <a:xfrm>
                <a:off x="5228990" y="3806786"/>
                <a:ext cx="3766122" cy="648072"/>
              </a:xfrm>
              <a:prstGeom prst="flowChartAlternateProcess">
                <a:avLst/>
              </a:prstGeom>
              <a:gradFill>
                <a:gsLst>
                  <a:gs pos="0">
                    <a:srgbClr val="80C13F"/>
                  </a:gs>
                  <a:gs pos="76000">
                    <a:srgbClr val="88DC88"/>
                  </a:gs>
                  <a:gs pos="100000">
                    <a:srgbClr val="7ACF73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DBC7B546-2A9D-4A56-B3FA-EEF6A4029822}"/>
                  </a:ext>
                </a:extLst>
              </p:cNvPr>
              <p:cNvSpPr txBox="1"/>
              <p:nvPr/>
            </p:nvSpPr>
            <p:spPr>
              <a:xfrm>
                <a:off x="5344348" y="3806786"/>
                <a:ext cx="3548131" cy="58487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+mn-lt"/>
                    <a:cs typeface="+mn-cs"/>
                  </a:rPr>
                  <a:t>Профилактика экстремизма и терроризма 3,0</a:t>
                </a:r>
              </a:p>
            </p:txBody>
          </p:sp>
        </p:grpSp>
        <p:grpSp>
          <p:nvGrpSpPr>
            <p:cNvPr id="12322" name="Группа 2047">
              <a:extLst>
                <a:ext uri="{FF2B5EF4-FFF2-40B4-BE49-F238E27FC236}">
                  <a16:creationId xmlns:a16="http://schemas.microsoft.com/office/drawing/2014/main" id="{7DDEB1FD-8A34-4C2A-BE48-1C3F0DE5E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2233" y="2880383"/>
              <a:ext cx="3769086" cy="791823"/>
              <a:chOff x="5282233" y="2880383"/>
              <a:chExt cx="3769086" cy="791823"/>
            </a:xfrm>
          </p:grpSpPr>
          <p:sp>
            <p:nvSpPr>
              <p:cNvPr id="83" name="Блок-схема: альтернативный процесс 82">
                <a:extLst>
                  <a:ext uri="{FF2B5EF4-FFF2-40B4-BE49-F238E27FC236}">
                    <a16:creationId xmlns:a16="http://schemas.microsoft.com/office/drawing/2014/main" id="{BF45C2A7-04EE-47E7-B0DD-6A8DCA8ED795}"/>
                  </a:ext>
                </a:extLst>
              </p:cNvPr>
              <p:cNvSpPr/>
              <p:nvPr/>
            </p:nvSpPr>
            <p:spPr>
              <a:xfrm>
                <a:off x="5285197" y="2880383"/>
                <a:ext cx="3766122" cy="791823"/>
              </a:xfrm>
              <a:prstGeom prst="flowChartAlternateProcess">
                <a:avLst/>
              </a:prstGeom>
              <a:gradFill>
                <a:gsLst>
                  <a:gs pos="0">
                    <a:srgbClr val="73AE38"/>
                  </a:gs>
                  <a:gs pos="76000">
                    <a:srgbClr val="69C372"/>
                  </a:gs>
                  <a:gs pos="100000">
                    <a:srgbClr val="3D9D4D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3C375C3-1DD0-4D46-BD6F-28061F53FB01}"/>
                  </a:ext>
                </a:extLst>
              </p:cNvPr>
              <p:cNvSpPr txBox="1"/>
              <p:nvPr/>
            </p:nvSpPr>
            <p:spPr>
              <a:xfrm>
                <a:off x="5282233" y="3009670"/>
                <a:ext cx="3766122" cy="3386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solidFill>
                      <a:schemeClr val="accent1">
                        <a:lumMod val="50000"/>
                      </a:schemeClr>
                    </a:solidFill>
                  </a:rPr>
                  <a:t>Муниципальная политика20,0</a:t>
                </a:r>
                <a:endParaRPr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endParaRPr>
              </a:p>
            </p:txBody>
          </p:sp>
        </p:grpSp>
        <p:grpSp>
          <p:nvGrpSpPr>
            <p:cNvPr id="12323" name="Группа 52">
              <a:extLst>
                <a:ext uri="{FF2B5EF4-FFF2-40B4-BE49-F238E27FC236}">
                  <a16:creationId xmlns:a16="http://schemas.microsoft.com/office/drawing/2014/main" id="{3B592762-19CD-4D62-A137-B7974AA1B3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5197" y="2103014"/>
              <a:ext cx="3818375" cy="648072"/>
              <a:chOff x="5285197" y="2103014"/>
              <a:chExt cx="3818375" cy="648072"/>
            </a:xfrm>
          </p:grpSpPr>
          <p:sp>
            <p:nvSpPr>
              <p:cNvPr id="86" name="Блок-схема: альтернативный процесс 85">
                <a:extLst>
                  <a:ext uri="{FF2B5EF4-FFF2-40B4-BE49-F238E27FC236}">
                    <a16:creationId xmlns:a16="http://schemas.microsoft.com/office/drawing/2014/main" id="{F1DDB49B-69E3-4449-A983-8D4287CE5CDA}"/>
                  </a:ext>
                </a:extLst>
              </p:cNvPr>
              <p:cNvSpPr/>
              <p:nvPr/>
            </p:nvSpPr>
            <p:spPr>
              <a:xfrm>
                <a:off x="5285197" y="2103014"/>
                <a:ext cx="3766122" cy="648072"/>
              </a:xfrm>
              <a:prstGeom prst="flowChartAlternateProcess">
                <a:avLst/>
              </a:prstGeom>
              <a:gradFill>
                <a:gsLst>
                  <a:gs pos="0">
                    <a:srgbClr val="9EADD6"/>
                  </a:gs>
                  <a:gs pos="76000">
                    <a:srgbClr val="5C91CC"/>
                  </a:gs>
                  <a:gs pos="100000">
                    <a:srgbClr val="979DC9"/>
                  </a:gs>
                </a:gsLst>
                <a:path path="circle">
                  <a:fillToRect l="15000" t="15000" r="100000" b="100000"/>
                </a:path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0855FD3-A50B-4B47-9CED-4B770AFB6E81}"/>
                  </a:ext>
                </a:extLst>
              </p:cNvPr>
              <p:cNvSpPr txBox="1"/>
              <p:nvPr/>
            </p:nvSpPr>
            <p:spPr>
              <a:xfrm>
                <a:off x="5336970" y="2226838"/>
                <a:ext cx="3766602" cy="52387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solidFill>
                      <a:schemeClr val="accent1">
                        <a:lumMod val="50000"/>
                      </a:schemeClr>
                    </a:solidFill>
                  </a:rPr>
                  <a:t>Управление муниципальными финансами4373,2</a:t>
                </a:r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843</TotalTime>
  <Words>355</Words>
  <Application>Microsoft Office PowerPoint</Application>
  <PresentationFormat>Экран 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Candara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Удельный вес расходов бюджета Денисовского сельского поселения,  формируемых в рамках муниципальных программ  и непрограммных расходов  в 2019 году                       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Финансист</cp:lastModifiedBy>
  <cp:revision>109</cp:revision>
  <cp:lastPrinted>2014-03-28T09:40:31Z</cp:lastPrinted>
  <dcterms:created xsi:type="dcterms:W3CDTF">1601-01-01T00:00:00Z</dcterms:created>
  <dcterms:modified xsi:type="dcterms:W3CDTF">2019-01-15T07:14:05Z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