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7" r:id="rId2"/>
    <p:sldId id="312" r:id="rId3"/>
    <p:sldId id="258" r:id="rId4"/>
    <p:sldId id="313" r:id="rId5"/>
    <p:sldId id="291" r:id="rId6"/>
    <p:sldId id="319" r:id="rId7"/>
    <p:sldId id="317" r:id="rId8"/>
    <p:sldId id="318" r:id="rId9"/>
    <p:sldId id="315" r:id="rId10"/>
    <p:sldId id="31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 varScale="1">
        <p:scale>
          <a:sx n="81" d="100"/>
          <a:sy n="81" d="100"/>
        </p:scale>
        <p:origin x="5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2"/>
      <c:rotY val="20"/>
      <c:depthPercent val="2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8576122672508221E-3"/>
          <c:y val="2.097902097902098E-2"/>
          <c:w val="0.97918948521358162"/>
          <c:h val="0.7622377622377621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2216632295205957E-2"/>
                  <c:y val="0.15902689015059318"/>
                </c:manualLayout>
              </c:layout>
              <c:spPr>
                <a:noFill/>
                <a:ln w="25381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Constantia"/>
                      <a:ea typeface="Constantia"/>
                      <a:cs typeface="Constantia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E0-46F3-B541-DAAF28C035E1}"/>
                </c:ext>
              </c:extLst>
            </c:dLbl>
            <c:dLbl>
              <c:idx val="1"/>
              <c:layout>
                <c:manualLayout>
                  <c:x val="2.9645743473213082E-2"/>
                  <c:y val="0.14300491227564596"/>
                </c:manualLayout>
              </c:layout>
              <c:spPr>
                <a:noFill/>
                <a:ln w="25381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Constantia"/>
                      <a:ea typeface="Constantia"/>
                      <a:cs typeface="Constantia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E0-46F3-B541-DAAF28C035E1}"/>
                </c:ext>
              </c:extLst>
            </c:dLbl>
            <c:dLbl>
              <c:idx val="2"/>
              <c:layout>
                <c:manualLayout>
                  <c:x val="2.1740791124385539E-2"/>
                  <c:y val="0.14956579613875959"/>
                </c:manualLayout>
              </c:layout>
              <c:spPr>
                <a:noFill/>
                <a:ln w="25381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Constantia"/>
                      <a:ea typeface="Constantia"/>
                      <a:cs typeface="Constantia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E0-46F3-B541-DAAF28C035E1}"/>
                </c:ext>
              </c:extLst>
            </c:dLbl>
            <c:dLbl>
              <c:idx val="3"/>
              <c:layout>
                <c:manualLayout>
                  <c:x val="2.3693335883529065E-2"/>
                  <c:y val="0.12876285168948351"/>
                </c:manualLayout>
              </c:layout>
              <c:spPr>
                <a:noFill/>
                <a:ln w="25381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Constantia"/>
                      <a:ea typeface="Constantia"/>
                      <a:cs typeface="Constantia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E0-46F3-B541-DAAF28C035E1}"/>
                </c:ext>
              </c:extLst>
            </c:dLbl>
            <c:spPr>
              <a:noFill/>
              <a:ln w="2538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Constantia"/>
                    <a:ea typeface="Constantia"/>
                    <a:cs typeface="Constantia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2016 оценка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7900.5</c:v>
                </c:pt>
                <c:pt idx="1">
                  <c:v>4977.2</c:v>
                </c:pt>
                <c:pt idx="2">
                  <c:v>4311</c:v>
                </c:pt>
                <c:pt idx="3">
                  <c:v>4303.3999999999996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E0-46F3-B541-DAAF28C035E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5255154982017661E-2"/>
                  <c:y val="0.10910305555312545"/>
                </c:manualLayout>
              </c:layout>
              <c:spPr>
                <a:noFill/>
                <a:ln w="25381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Constantia"/>
                      <a:ea typeface="Constantia"/>
                      <a:cs typeface="Constantia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E0-46F3-B541-DAAF28C035E1}"/>
                </c:ext>
              </c:extLst>
            </c:dLbl>
            <c:dLbl>
              <c:idx val="1"/>
              <c:layout>
                <c:manualLayout>
                  <c:x val="6.8587880617855979E-2"/>
                  <c:y val="0.11008354144935202"/>
                </c:manualLayout>
              </c:layout>
              <c:spPr>
                <a:noFill/>
                <a:ln w="25381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Constantia"/>
                      <a:ea typeface="Constantia"/>
                      <a:cs typeface="Constantia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E0-46F3-B541-DAAF28C035E1}"/>
                </c:ext>
              </c:extLst>
            </c:dLbl>
            <c:dLbl>
              <c:idx val="2"/>
              <c:layout>
                <c:manualLayout>
                  <c:x val="6.3968683865499032E-2"/>
                  <c:y val="0.15655110288195873"/>
                </c:manualLayout>
              </c:layout>
              <c:spPr>
                <a:noFill/>
                <a:ln w="25381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Constantia"/>
                      <a:ea typeface="Constantia"/>
                      <a:cs typeface="Constantia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E0-46F3-B541-DAAF28C035E1}"/>
                </c:ext>
              </c:extLst>
            </c:dLbl>
            <c:dLbl>
              <c:idx val="3"/>
              <c:layout>
                <c:manualLayout>
                  <c:x val="6.9207214539672712E-2"/>
                  <c:y val="0.11271728247223134"/>
                </c:manualLayout>
              </c:layout>
              <c:spPr>
                <a:noFill/>
                <a:ln w="25381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Constantia"/>
                      <a:ea typeface="Constantia"/>
                      <a:cs typeface="Constantia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E0-46F3-B541-DAAF28C035E1}"/>
                </c:ext>
              </c:extLst>
            </c:dLbl>
            <c:spPr>
              <a:noFill/>
              <a:ln w="2538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Constantia"/>
                    <a:ea typeface="Constantia"/>
                    <a:cs typeface="Constantia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2016 оценка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7276.6</c:v>
                </c:pt>
                <c:pt idx="1">
                  <c:v>4977.2</c:v>
                </c:pt>
                <c:pt idx="2">
                  <c:v>4311</c:v>
                </c:pt>
                <c:pt idx="3">
                  <c:v>4303.3999999999996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E0-46F3-B541-DAAF28C035E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профицит</c:v>
                </c:pt>
              </c:strCache>
            </c:strRef>
          </c:tx>
          <c:spPr>
            <a:solidFill>
              <a:srgbClr val="339966"/>
            </a:solidFill>
            <a:ln w="1269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6146908775072483E-2"/>
                  <c:y val="1.4407681998380384E-2"/>
                </c:manualLayout>
              </c:layout>
              <c:spPr>
                <a:noFill/>
                <a:ln w="25381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Constantia"/>
                      <a:ea typeface="Constantia"/>
                      <a:cs typeface="Constantia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E0-46F3-B541-DAAF28C035E1}"/>
                </c:ext>
              </c:extLst>
            </c:dLbl>
            <c:spPr>
              <a:noFill/>
              <a:ln w="2538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Constantia"/>
                    <a:ea typeface="Constantia"/>
                    <a:cs typeface="Constantia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2016 оценка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497.7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E0-46F3-B541-DAAF28C03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gapDepth val="0"/>
        <c:shape val="box"/>
        <c:axId val="210740384"/>
        <c:axId val="1"/>
        <c:axId val="0"/>
      </c:bar3DChart>
      <c:catAx>
        <c:axId val="21074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Constantia"/>
                <a:ea typeface="Constantia"/>
                <a:cs typeface="Constantia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740384"/>
        <c:crosses val="autoZero"/>
        <c:crossBetween val="between"/>
      </c:valAx>
      <c:spPr>
        <a:noFill/>
        <a:ln w="25381">
          <a:noFill/>
        </a:ln>
      </c:spPr>
    </c:plotArea>
    <c:legend>
      <c:legendPos val="b"/>
      <c:layout>
        <c:manualLayout>
          <c:xMode val="edge"/>
          <c:yMode val="edge"/>
          <c:x val="0.32749178532311063"/>
          <c:y val="0.92074592074592077"/>
          <c:w val="0.34392113910186201"/>
          <c:h val="7.2261072261072257E-2"/>
        </c:manualLayout>
      </c:layout>
      <c:overlay val="0"/>
      <c:spPr>
        <a:noFill/>
        <a:ln w="3173">
          <a:solidFill>
            <a:schemeClr val="tx1"/>
          </a:solidFill>
          <a:prstDash val="solid"/>
        </a:ln>
      </c:spPr>
      <c:txPr>
        <a:bodyPr/>
        <a:lstStyle/>
        <a:p>
          <a:pPr>
            <a:defRPr sz="1284" b="1" i="0" u="none" strike="noStrike" baseline="0">
              <a:solidFill>
                <a:schemeClr val="tx1"/>
              </a:solidFill>
              <a:latin typeface="Constantia"/>
              <a:ea typeface="Constantia"/>
              <a:cs typeface="Constantia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Constantia"/>
          <a:ea typeface="Constantia"/>
          <a:cs typeface="Constantia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9806208"/>
        <c:axId val="100565760"/>
        <c:axId val="0"/>
      </c:bar3DChart>
      <c:catAx>
        <c:axId val="99806208"/>
        <c:scaling>
          <c:orientation val="minMax"/>
        </c:scaling>
        <c:delete val="0"/>
        <c:axPos val="b"/>
        <c:majorTickMark val="out"/>
        <c:minorTickMark val="none"/>
        <c:tickLblPos val="low"/>
        <c:spPr>
          <a:ln w="21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00565760"/>
        <c:crosses val="autoZero"/>
        <c:auto val="1"/>
        <c:lblAlgn val="ctr"/>
        <c:lblOffset val="100"/>
        <c:tickMarkSkip val="1"/>
        <c:noMultiLvlLbl val="0"/>
      </c:catAx>
      <c:valAx>
        <c:axId val="100565760"/>
        <c:scaling>
          <c:orientation val="minMax"/>
        </c:scaling>
        <c:delete val="0"/>
        <c:axPos val="l"/>
        <c:majorGridlines>
          <c:spPr>
            <a:ln w="2103">
              <a:solidFill>
                <a:schemeClr val="tx1"/>
              </a:solidFill>
              <a:prstDash val="solid"/>
            </a:ln>
          </c:spPr>
        </c:majorGridlines>
        <c:majorTickMark val="out"/>
        <c:minorTickMark val="none"/>
        <c:tickLblPos val="nextTo"/>
        <c:spPr>
          <a:ln w="21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9806208"/>
        <c:crosses val="autoZero"/>
        <c:crossBetween val="between"/>
      </c:valAx>
      <c:spPr>
        <a:noFill/>
        <a:ln w="16825">
          <a:noFill/>
        </a:ln>
      </c:spPr>
    </c:plotArea>
    <c:legend>
      <c:legendPos val="r"/>
      <c:layout>
        <c:manualLayout>
          <c:xMode val="edge"/>
          <c:yMode val="edge"/>
          <c:x val="0.86825396825396828"/>
          <c:y val="0.41726618705035984"/>
          <c:w val="0.1253968253968254"/>
          <c:h val="0.1678657074340528"/>
        </c:manualLayout>
      </c:layout>
      <c:overlay val="0"/>
      <c:spPr>
        <a:noFill/>
        <a:ln w="2103">
          <a:solidFill>
            <a:schemeClr val="tx1"/>
          </a:solidFill>
          <a:prstDash val="solid"/>
        </a:ln>
      </c:spPr>
      <c:txPr>
        <a:bodyPr/>
        <a:lstStyle/>
        <a:p>
          <a:pPr>
            <a:defRPr sz="109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9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99806208"/>
        <c:axId val="100565760"/>
        <c:axId val="0"/>
      </c:bar3DChart>
      <c:catAx>
        <c:axId val="99806208"/>
        <c:scaling>
          <c:orientation val="minMax"/>
        </c:scaling>
        <c:delete val="0"/>
        <c:axPos val="b"/>
        <c:majorTickMark val="out"/>
        <c:minorTickMark val="none"/>
        <c:tickLblPos val="low"/>
        <c:spPr>
          <a:ln w="21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00565760"/>
        <c:crosses val="autoZero"/>
        <c:auto val="1"/>
        <c:lblAlgn val="ctr"/>
        <c:lblOffset val="100"/>
        <c:tickMarkSkip val="1"/>
        <c:noMultiLvlLbl val="0"/>
      </c:catAx>
      <c:valAx>
        <c:axId val="100565760"/>
        <c:scaling>
          <c:orientation val="minMax"/>
        </c:scaling>
        <c:delete val="0"/>
        <c:axPos val="l"/>
        <c:majorGridlines>
          <c:spPr>
            <a:ln w="2103">
              <a:solidFill>
                <a:schemeClr val="tx1"/>
              </a:solidFill>
              <a:prstDash val="solid"/>
            </a:ln>
          </c:spPr>
        </c:majorGridlines>
        <c:majorTickMark val="out"/>
        <c:minorTickMark val="none"/>
        <c:tickLblPos val="nextTo"/>
        <c:spPr>
          <a:ln w="21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99806208"/>
        <c:crosses val="autoZero"/>
        <c:crossBetween val="between"/>
      </c:valAx>
      <c:spPr>
        <a:noFill/>
        <a:ln w="16825">
          <a:noFill/>
        </a:ln>
      </c:spPr>
    </c:plotArea>
    <c:legend>
      <c:legendPos val="r"/>
      <c:layout>
        <c:manualLayout>
          <c:xMode val="edge"/>
          <c:yMode val="edge"/>
          <c:x val="0.86825396825396828"/>
          <c:y val="0.41726618705035984"/>
          <c:w val="0.1253968253968254"/>
          <c:h val="0.1678657074340528"/>
        </c:manualLayout>
      </c:layout>
      <c:overlay val="0"/>
      <c:spPr>
        <a:noFill/>
        <a:ln w="2103">
          <a:solidFill>
            <a:schemeClr val="tx1"/>
          </a:solidFill>
          <a:prstDash val="solid"/>
        </a:ln>
      </c:spPr>
      <c:txPr>
        <a:bodyPr/>
        <a:lstStyle/>
        <a:p>
          <a:pPr>
            <a:defRPr sz="109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9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0ADDA11-E3C9-4BB7-AD45-5FB696FC9EFA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D7BB19-51E8-435D-946B-74851A1082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81E8A-C090-4E51-A284-B6891DFDCA1B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2942A-E894-4B23-BA7F-34D720C1AC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1E174-FB62-4E90-8F0F-30FC868F1EDC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EEE7B-C857-4957-922D-3D3847E083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A92AB-D137-464D-8DC2-DB1163EB40A6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4AF8-2831-4CCC-A13B-6A37F3E97A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Заголовок,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9E5B-DD12-4A79-B6C8-2A1D1A229DD1}" type="datetimeFigureOut">
              <a:rPr lang="ru-RU"/>
              <a:pPr>
                <a:defRPr/>
              </a:pPr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73BB448-CD04-4CCB-89C3-FAEE1DF9AE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312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9D5E5-7641-4D21-A932-8FE1D96BC20E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F72A-2C05-42CA-BAB7-978B75F817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F625-7EC7-4098-B136-FBA39C9DF718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38E3D-DE66-4A7E-8E99-369CEF2D6D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A4DDE-CE07-49CE-849A-E1C61B8ED8D2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7663E-1BAA-4120-A66F-B171BD75B2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3B060-BA2F-49A4-A393-4DC9ECAA14AE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01B8D-12B0-45FB-BDBF-234CB2EC2C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F400C-B61D-4C14-8BF1-345F5EA9C973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033AA-1694-448A-A46D-A74E9F9E82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E896A-5C8B-4333-95FA-03833C4BB3C4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9A61C-518F-4DB2-BA2C-4B09176C03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C9D16-C1D1-4699-89AE-FA95727661B3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02E1E-6BE9-4DAE-BC61-8165B681FC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38AF-C02C-4866-B19F-5A42B30D9BF6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500D2-6E7E-4C5C-BE11-992DD8A61A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614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14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ED2C856-71A9-44C7-94E3-38335BF548DD}" type="datetimeFigureOut">
              <a:rPr lang="ru-RU"/>
              <a:pPr>
                <a:defRPr/>
              </a:pPr>
              <a:t>03.03.2017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637E11C-8258-46C4-89E7-6E2403CF30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615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39" r:id="rId2"/>
    <p:sldLayoutId id="2147484048" r:id="rId3"/>
    <p:sldLayoutId id="2147484040" r:id="rId4"/>
    <p:sldLayoutId id="2147484041" r:id="rId5"/>
    <p:sldLayoutId id="2147484042" r:id="rId6"/>
    <p:sldLayoutId id="2147484043" r:id="rId7"/>
    <p:sldLayoutId id="2147484044" r:id="rId8"/>
    <p:sldLayoutId id="2147484049" r:id="rId9"/>
    <p:sldLayoutId id="2147484045" r:id="rId10"/>
    <p:sldLayoutId id="2147484046" r:id="rId11"/>
    <p:sldLayoutId id="21474840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36745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ru-RU" sz="4800" i="1" dirty="0"/>
            </a:br>
            <a:endParaRPr lang="ru-RU" sz="3600" i="1" dirty="0"/>
          </a:p>
        </p:txBody>
      </p:sp>
      <p:pic>
        <p:nvPicPr>
          <p:cNvPr id="10243" name="Содержимое 4" descr="0_9fb9e_77a2b4a6_XXXL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3500438"/>
            <a:ext cx="9144000" cy="3357562"/>
          </a:xfrm>
        </p:spPr>
      </p:pic>
      <p:sp>
        <p:nvSpPr>
          <p:cNvPr id="4" name="Скругленный прямоугольник 3"/>
          <p:cNvSpPr/>
          <p:nvPr/>
        </p:nvSpPr>
        <p:spPr>
          <a:xfrm>
            <a:off x="435741" y="989594"/>
            <a:ext cx="8501062" cy="38795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2060"/>
                </a:solidFill>
              </a:rPr>
              <a:t>Бюджет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>
                <a:solidFill>
                  <a:srgbClr val="002060"/>
                </a:solidFill>
              </a:rPr>
              <a:t>Денисовского</a:t>
            </a:r>
            <a:r>
              <a:rPr lang="ru-RU" sz="3600" b="1" dirty="0">
                <a:solidFill>
                  <a:srgbClr val="002060"/>
                </a:solidFill>
              </a:rPr>
              <a:t> сельского поселения </a:t>
            </a:r>
            <a:r>
              <a:rPr lang="ru-RU" sz="3600" b="1" dirty="0" err="1">
                <a:solidFill>
                  <a:srgbClr val="002060"/>
                </a:solidFill>
              </a:rPr>
              <a:t>Ремонтненского</a:t>
            </a:r>
            <a:r>
              <a:rPr lang="ru-RU" sz="3600" b="1" dirty="0">
                <a:solidFill>
                  <a:srgbClr val="002060"/>
                </a:solidFill>
              </a:rPr>
              <a:t> района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2060"/>
                </a:solidFill>
              </a:rPr>
              <a:t>на 2017 год и на плановый период 2018 и 2019 годов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6" descr="i?id=7935fcda81c42187829e7303095103b3&amp;n=33&amp;h=190&amp;w=1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190500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508000" y="2566988"/>
          <a:ext cx="3937000" cy="2592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220" name="Organization Chart 11"/>
          <p:cNvGrpSpPr>
            <a:grpSpLocks noChangeAspect="1"/>
          </p:cNvGrpSpPr>
          <p:nvPr/>
        </p:nvGrpSpPr>
        <p:grpSpPr bwMode="auto">
          <a:xfrm>
            <a:off x="228600" y="1905000"/>
            <a:ext cx="8686800" cy="4419600"/>
            <a:chOff x="1152" y="1298"/>
            <a:chExt cx="4896" cy="1152"/>
          </a:xfrm>
        </p:grpSpPr>
        <p:cxnSp>
          <p:nvCxnSpPr>
            <p:cNvPr id="9226" name="_s2053"/>
            <p:cNvCxnSpPr>
              <a:cxnSpLocks noChangeShapeType="1"/>
              <a:stCxn id="9240" idx="0"/>
              <a:endCxn id="9235" idx="2"/>
            </p:cNvCxnSpPr>
            <p:nvPr/>
          </p:nvCxnSpPr>
          <p:spPr bwMode="auto">
            <a:xfrm rot="5400000" flipH="1">
              <a:off x="5292" y="1838"/>
              <a:ext cx="144" cy="504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7" name="_s2054"/>
            <p:cNvCxnSpPr>
              <a:cxnSpLocks noChangeShapeType="1"/>
              <a:stCxn id="9239" idx="0"/>
              <a:endCxn id="9234" idx="2"/>
            </p:cNvCxnSpPr>
            <p:nvPr/>
          </p:nvCxnSpPr>
          <p:spPr bwMode="auto">
            <a:xfrm rot="5400000" flipH="1">
              <a:off x="3025" y="1586"/>
              <a:ext cx="144" cy="1007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8" name="_s2055"/>
            <p:cNvCxnSpPr>
              <a:cxnSpLocks noChangeShapeType="1"/>
              <a:stCxn id="9238" idx="0"/>
              <a:endCxn id="9234" idx="2"/>
            </p:cNvCxnSpPr>
            <p:nvPr/>
          </p:nvCxnSpPr>
          <p:spPr bwMode="auto">
            <a:xfrm rot="-5400000">
              <a:off x="2522" y="208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9" name="_s2056"/>
            <p:cNvCxnSpPr>
              <a:cxnSpLocks noChangeShapeType="1"/>
              <a:stCxn id="9237" idx="0"/>
              <a:endCxn id="9234" idx="2"/>
            </p:cNvCxnSpPr>
            <p:nvPr/>
          </p:nvCxnSpPr>
          <p:spPr bwMode="auto">
            <a:xfrm rot="-5400000">
              <a:off x="2017" y="1586"/>
              <a:ext cx="144" cy="1008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0" name="_s2057"/>
            <p:cNvCxnSpPr>
              <a:cxnSpLocks noChangeShapeType="1"/>
              <a:stCxn id="9236" idx="0"/>
              <a:endCxn id="9235" idx="2"/>
            </p:cNvCxnSpPr>
            <p:nvPr/>
          </p:nvCxnSpPr>
          <p:spPr bwMode="auto">
            <a:xfrm rot="-5400000">
              <a:off x="4788" y="1838"/>
              <a:ext cx="144" cy="504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1" name="_s2058"/>
            <p:cNvCxnSpPr>
              <a:cxnSpLocks noChangeShapeType="1"/>
              <a:stCxn id="9235" idx="0"/>
              <a:endCxn id="9233" idx="2"/>
            </p:cNvCxnSpPr>
            <p:nvPr/>
          </p:nvCxnSpPr>
          <p:spPr bwMode="auto">
            <a:xfrm rot="5400000" flipH="1">
              <a:off x="4410" y="1028"/>
              <a:ext cx="144" cy="1260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2" name="_s2059"/>
            <p:cNvCxnSpPr>
              <a:cxnSpLocks noChangeShapeType="1"/>
              <a:stCxn id="9234" idx="0"/>
              <a:endCxn id="9233" idx="2"/>
            </p:cNvCxnSpPr>
            <p:nvPr/>
          </p:nvCxnSpPr>
          <p:spPr bwMode="auto">
            <a:xfrm rot="-5400000">
              <a:off x="3151" y="1028"/>
              <a:ext cx="144" cy="1259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3" name="_s2060"/>
            <p:cNvSpPr>
              <a:spLocks noChangeArrowheads="1"/>
            </p:cNvSpPr>
            <p:nvPr/>
          </p:nvSpPr>
          <p:spPr bwMode="auto">
            <a:xfrm>
              <a:off x="3420" y="129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600" u="none" dirty="0">
                  <a:solidFill>
                    <a:srgbClr val="FFFF66"/>
                  </a:solidFill>
                  <a:latin typeface="Times New Roman" pitchFamily="18" charset="0"/>
                </a:rPr>
                <a:t>Бюджет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600" u="none" dirty="0">
                  <a:solidFill>
                    <a:srgbClr val="FFFF66"/>
                  </a:solidFill>
                  <a:latin typeface="Times New Roman" pitchFamily="18" charset="0"/>
                </a:rPr>
                <a:t>поселения</a:t>
              </a:r>
            </a:p>
          </p:txBody>
        </p:sp>
        <p:sp>
          <p:nvSpPr>
            <p:cNvPr id="9234" name="_s2061"/>
            <p:cNvSpPr>
              <a:spLocks noChangeArrowheads="1"/>
            </p:cNvSpPr>
            <p:nvPr/>
          </p:nvSpPr>
          <p:spPr bwMode="auto">
            <a:xfrm>
              <a:off x="2160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200" i="1" u="none" dirty="0"/>
                <a:t>Доходы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200" i="1" u="none" dirty="0"/>
                <a:t>бюджета</a:t>
              </a:r>
              <a:endParaRPr lang="ru-RU" altLang="ru-RU" sz="1300" b="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(4303,4тыс. руб.)</a:t>
              </a:r>
            </a:p>
          </p:txBody>
        </p:sp>
        <p:sp>
          <p:nvSpPr>
            <p:cNvPr id="9235" name="_s2062"/>
            <p:cNvSpPr>
              <a:spLocks noChangeArrowheads="1"/>
            </p:cNvSpPr>
            <p:nvPr/>
          </p:nvSpPr>
          <p:spPr bwMode="auto">
            <a:xfrm>
              <a:off x="4680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200" i="1" u="none" dirty="0"/>
                <a:t>Расходы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200" i="1" u="none" dirty="0"/>
                <a:t>бюджета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4303,4тыс. руб.)</a:t>
              </a:r>
            </a:p>
          </p:txBody>
        </p:sp>
        <p:sp>
          <p:nvSpPr>
            <p:cNvPr id="9236" name="_s2063"/>
            <p:cNvSpPr>
              <a:spLocks noChangeArrowheads="1"/>
            </p:cNvSpPr>
            <p:nvPr/>
          </p:nvSpPr>
          <p:spPr bwMode="auto">
            <a:xfrm>
              <a:off x="4176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500" u="none" dirty="0"/>
                <a:t>Программные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3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4231,4 тыс. руб.</a:t>
              </a:r>
            </a:p>
          </p:txBody>
        </p:sp>
        <p:sp>
          <p:nvSpPr>
            <p:cNvPr id="9237" name="_s2064"/>
            <p:cNvSpPr>
              <a:spLocks noChangeArrowheads="1"/>
            </p:cNvSpPr>
            <p:nvPr/>
          </p:nvSpPr>
          <p:spPr bwMode="auto">
            <a:xfrm>
              <a:off x="1152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700" u="none" dirty="0"/>
                <a:t>Налоговые</a:t>
              </a:r>
              <a:r>
                <a:rPr lang="ru-RU" altLang="ru-RU" sz="1700" b="0" u="none" dirty="0"/>
                <a:t>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300" b="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dirty="0"/>
                <a:t>1071,9 </a:t>
              </a:r>
              <a:r>
                <a:rPr lang="ru-RU" altLang="ru-RU" sz="1300" b="0" u="none" dirty="0"/>
                <a:t>тыс. руб.</a:t>
              </a:r>
            </a:p>
          </p:txBody>
        </p:sp>
        <p:sp>
          <p:nvSpPr>
            <p:cNvPr id="9238" name="_s2065"/>
            <p:cNvSpPr>
              <a:spLocks noChangeArrowheads="1"/>
            </p:cNvSpPr>
            <p:nvPr/>
          </p:nvSpPr>
          <p:spPr bwMode="auto">
            <a:xfrm>
              <a:off x="2160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700" u="none" dirty="0"/>
                <a:t>Неналоговые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3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dirty="0"/>
                <a:t>134,4</a:t>
              </a:r>
              <a:r>
                <a:rPr lang="ru-RU" altLang="ru-RU" sz="1300" b="0" u="none" dirty="0"/>
                <a:t> тыс. руб.</a:t>
              </a:r>
            </a:p>
          </p:txBody>
        </p:sp>
        <p:sp>
          <p:nvSpPr>
            <p:cNvPr id="9239" name="_s2066"/>
            <p:cNvSpPr>
              <a:spLocks noChangeArrowheads="1"/>
            </p:cNvSpPr>
            <p:nvPr/>
          </p:nvSpPr>
          <p:spPr bwMode="auto">
            <a:xfrm>
              <a:off x="3168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 u="none" dirty="0"/>
                <a:t>Безвозмездные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 u="none" dirty="0"/>
                <a:t>поступления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3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3097,1 тыс. руб.</a:t>
              </a:r>
            </a:p>
          </p:txBody>
        </p:sp>
        <p:sp>
          <p:nvSpPr>
            <p:cNvPr id="9240" name="_s2067"/>
            <p:cNvSpPr>
              <a:spLocks noChangeArrowheads="1"/>
            </p:cNvSpPr>
            <p:nvPr/>
          </p:nvSpPr>
          <p:spPr bwMode="auto">
            <a:xfrm>
              <a:off x="5184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 u="none" dirty="0" err="1"/>
                <a:t>Непрограммные</a:t>
              </a:r>
              <a:endParaRPr lang="ru-RU" altLang="ru-RU" sz="14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4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72,0 тыс. руб.</a:t>
              </a:r>
            </a:p>
          </p:txBody>
        </p:sp>
      </p:grpSp>
      <p:sp>
        <p:nvSpPr>
          <p:cNvPr id="9221" name="Rectangle 19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br>
              <a:rPr lang="ru-RU" altLang="ru-RU" sz="4000" b="1" i="1" u="sng">
                <a:latin typeface="Candara" pitchFamily="34" charset="0"/>
              </a:rPr>
            </a:br>
            <a:endParaRPr lang="ru-RU" altLang="ru-RU" sz="4000" b="1" i="1" u="sng">
              <a:latin typeface="Candara" pitchFamily="34" charset="0"/>
            </a:endParaRPr>
          </a:p>
        </p:txBody>
      </p:sp>
      <p:sp>
        <p:nvSpPr>
          <p:cNvPr id="9222" name="AutoShape 59"/>
          <p:cNvSpPr>
            <a:spLocks noChangeArrowheads="1"/>
          </p:cNvSpPr>
          <p:nvPr/>
        </p:nvSpPr>
        <p:spPr bwMode="auto">
          <a:xfrm>
            <a:off x="381000" y="228600"/>
            <a:ext cx="8610600" cy="1447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xtLst/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i="1" u="sng" dirty="0"/>
              <a:t>СТРУКТУРА БЮДЖЕТА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i="1" u="sng" dirty="0" err="1"/>
              <a:t>Денисовского</a:t>
            </a:r>
            <a:r>
              <a:rPr lang="ru-RU" altLang="ru-RU" sz="2000" i="1" u="sng" dirty="0"/>
              <a:t> сельского поселения </a:t>
            </a:r>
            <a:r>
              <a:rPr lang="ru-RU" altLang="ru-RU" sz="2000" i="1" u="sng" dirty="0" err="1"/>
              <a:t>Ремонтненского</a:t>
            </a:r>
            <a:r>
              <a:rPr lang="ru-RU" altLang="ru-RU" sz="2000" i="1" u="sng" dirty="0"/>
              <a:t> района </a:t>
            </a:r>
            <a:br>
              <a:rPr lang="ru-RU" altLang="ru-RU" sz="2000" i="1" u="sng" dirty="0"/>
            </a:br>
            <a:r>
              <a:rPr lang="ru-RU" altLang="ru-RU" sz="2000" i="1" u="sng" dirty="0"/>
              <a:t>на 2019 год</a:t>
            </a:r>
          </a:p>
        </p:txBody>
      </p:sp>
      <p:pic>
        <p:nvPicPr>
          <p:cNvPr id="9223" name="Picture 62" descr="a16243b6d59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038600"/>
            <a:ext cx="1143000" cy="857250"/>
          </a:xfrm>
          <a:prstGeom prst="rect">
            <a:avLst/>
          </a:prstGeom>
          <a:solidFill>
            <a:srgbClr val="CC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AutoShape 63"/>
          <p:cNvSpPr>
            <a:spLocks noChangeArrowheads="1"/>
          </p:cNvSpPr>
          <p:nvPr/>
        </p:nvSpPr>
        <p:spPr bwMode="auto">
          <a:xfrm>
            <a:off x="3886200" y="3657600"/>
            <a:ext cx="2438400" cy="3810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0" u="none">
                <a:solidFill>
                  <a:srgbClr val="FFFF66"/>
                </a:solidFill>
              </a:rPr>
              <a:t>Сбалансированный</a:t>
            </a:r>
          </a:p>
        </p:txBody>
      </p:sp>
      <p:pic>
        <p:nvPicPr>
          <p:cNvPr id="9225" name="Picture 64" descr="1394620137_money_20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828800"/>
            <a:ext cx="21336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8133618"/>
      </p:ext>
    </p:extLst>
  </p:cSld>
  <p:clrMapOvr>
    <a:masterClrMapping/>
  </p:clrMapOvr>
  <p:transition advClick="0" advTm="1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0_image_2274_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3124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AutoShape 15"/>
          <p:cNvSpPr>
            <a:spLocks noChangeArrowheads="1"/>
          </p:cNvSpPr>
          <p:nvPr/>
        </p:nvSpPr>
        <p:spPr bwMode="auto">
          <a:xfrm>
            <a:off x="1600200" y="152400"/>
            <a:ext cx="6172200" cy="68580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3600" i="1" u="none"/>
              <a:t>ЧТО ТАКОЕ БЮДЖЕТ?</a:t>
            </a:r>
          </a:p>
        </p:txBody>
      </p:sp>
      <p:sp>
        <p:nvSpPr>
          <p:cNvPr id="4100" name="AutoShape 16"/>
          <p:cNvSpPr>
            <a:spLocks noChangeArrowheads="1"/>
          </p:cNvSpPr>
          <p:nvPr/>
        </p:nvSpPr>
        <p:spPr bwMode="auto">
          <a:xfrm>
            <a:off x="152400" y="2133600"/>
            <a:ext cx="2819400" cy="3276600"/>
          </a:xfrm>
          <a:prstGeom prst="octagon">
            <a:avLst>
              <a:gd name="adj" fmla="val 29287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dirty="0"/>
              <a:t>ДОХОДЫ</a:t>
            </a:r>
            <a:endParaRPr lang="en-US" altLang="ru-RU" sz="18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это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поступающие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в бюджет денежные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средства (налоги,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административные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платежи и сборы,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безвозмездные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поступления)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800" u="none" dirty="0"/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800" b="0" u="none" dirty="0"/>
          </a:p>
        </p:txBody>
      </p:sp>
      <p:sp>
        <p:nvSpPr>
          <p:cNvPr id="4101" name="AutoShape 17"/>
          <p:cNvSpPr>
            <a:spLocks noChangeArrowheads="1"/>
          </p:cNvSpPr>
          <p:nvPr/>
        </p:nvSpPr>
        <p:spPr bwMode="auto">
          <a:xfrm>
            <a:off x="5943600" y="2133600"/>
            <a:ext cx="3048000" cy="3276600"/>
          </a:xfrm>
          <a:prstGeom prst="octagon">
            <a:avLst>
              <a:gd name="adj" fmla="val 29287"/>
            </a:avLst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dirty="0"/>
              <a:t>РАСХОДЫ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это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выплачиваемые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 из бюджета денежные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средства на содержание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муниципальных</a:t>
            </a:r>
            <a:r>
              <a:rPr lang="ru-RU" altLang="ru-RU" sz="1800" dirty="0"/>
              <a:t> </a:t>
            </a:r>
            <a:endParaRPr lang="en-US" altLang="ru-RU" sz="18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учреждений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(образование, ЖКХ,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культура),</a:t>
            </a:r>
            <a:r>
              <a:rPr lang="en-US" altLang="ru-RU" sz="1800" u="none" dirty="0"/>
              <a:t> </a:t>
            </a:r>
            <a:endParaRPr lang="ru-RU" altLang="ru-RU" sz="1800" u="none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капитальное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строительство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и др.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800" u="none" dirty="0"/>
          </a:p>
        </p:txBody>
      </p:sp>
      <p:sp>
        <p:nvSpPr>
          <p:cNvPr id="4102" name="Rectangle 19"/>
          <p:cNvSpPr>
            <a:spLocks noChangeArrowheads="1"/>
          </p:cNvSpPr>
          <p:nvPr/>
        </p:nvSpPr>
        <p:spPr bwMode="auto">
          <a:xfrm>
            <a:off x="304800" y="1066800"/>
            <a:ext cx="8534400" cy="990600"/>
          </a:xfrm>
          <a:prstGeom prst="rect">
            <a:avLst/>
          </a:prstGeom>
          <a:solidFill>
            <a:schemeClr val="accent4"/>
          </a:solidFill>
          <a:ln>
            <a:noFill/>
          </a:ln>
          <a:extLst/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/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/>
              <a:t>БЮДЖЕТ</a:t>
            </a:r>
            <a:r>
              <a:rPr lang="ru-RU" altLang="ru-RU" sz="1800" i="1" u="none"/>
              <a:t> </a:t>
            </a:r>
            <a:r>
              <a:rPr lang="ru-RU" altLang="ru-RU" sz="1800" u="none"/>
              <a:t>– форма образования и расходования денежных средств,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/>
              <a:t>предназначенных для финансового обеспечения задач и функций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/>
              <a:t>местного самоуправления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800" b="0" u="none"/>
          </a:p>
        </p:txBody>
      </p:sp>
      <p:sp>
        <p:nvSpPr>
          <p:cNvPr id="4103" name="AutoShape 21"/>
          <p:cNvSpPr>
            <a:spLocks noChangeArrowheads="1"/>
          </p:cNvSpPr>
          <p:nvPr/>
        </p:nvSpPr>
        <p:spPr bwMode="auto">
          <a:xfrm>
            <a:off x="4648200" y="5562600"/>
            <a:ext cx="4343400" cy="11430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noFill/>
          </a:ln>
          <a:extLst/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u="none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Если расходная часть бюджета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превышает доходную,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 то бюджет формируется с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i="1" dirty="0"/>
              <a:t>ДЕФИЦИТОМ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800" b="0" u="none" dirty="0"/>
          </a:p>
        </p:txBody>
      </p:sp>
      <p:sp>
        <p:nvSpPr>
          <p:cNvPr id="4104" name="AutoShape 23"/>
          <p:cNvSpPr>
            <a:spLocks noChangeArrowheads="1"/>
          </p:cNvSpPr>
          <p:nvPr/>
        </p:nvSpPr>
        <p:spPr bwMode="auto">
          <a:xfrm>
            <a:off x="152400" y="5562600"/>
            <a:ext cx="4343400" cy="11430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noFill/>
          </a:ln>
          <a:extLst/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1800" u="none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Превышение доходов над расходами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образует положительный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u="none" dirty="0"/>
              <a:t>остаток бюджета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i="1" dirty="0"/>
              <a:t>ПРОФИЦИТ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1800" b="0" u="none" dirty="0"/>
          </a:p>
        </p:txBody>
      </p:sp>
    </p:spTree>
    <p:extLst>
      <p:ext uri="{BB962C8B-B14F-4D97-AF65-F5344CB8AC3E}">
        <p14:creationId xmlns:p14="http://schemas.microsoft.com/office/powerpoint/2010/main" val="3963212202"/>
      </p:ext>
    </p:extLst>
  </p:cSld>
  <p:clrMapOvr>
    <a:masterClrMapping/>
  </p:clrMapOvr>
  <p:transition advClick="0" advTm="1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трелка вправо 24"/>
          <p:cNvSpPr/>
          <p:nvPr/>
        </p:nvSpPr>
        <p:spPr>
          <a:xfrm rot="20249689">
            <a:off x="2278063" y="5110163"/>
            <a:ext cx="1247775" cy="63658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4857750" y="2214563"/>
            <a:ext cx="642938" cy="642937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лево 12"/>
          <p:cNvSpPr/>
          <p:nvPr/>
        </p:nvSpPr>
        <p:spPr>
          <a:xfrm rot="2390993">
            <a:off x="5984875" y="4664075"/>
            <a:ext cx="868363" cy="484188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9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00062"/>
          </a:xfrm>
        </p:spPr>
        <p:txBody>
          <a:bodyPr/>
          <a:lstStyle/>
          <a:p>
            <a:pPr eaLnBrk="1" hangingPunct="1"/>
            <a:endParaRPr lang="ru-RU" sz="2800"/>
          </a:p>
        </p:txBody>
      </p:sp>
      <p:sp>
        <p:nvSpPr>
          <p:cNvPr id="11270" name="Содержимое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714612" y="2786058"/>
            <a:ext cx="3500462" cy="264320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Основа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Формирования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бюджета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Денисовского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сельского поселения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 2017-2019 годы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643702" y="3929066"/>
            <a:ext cx="2214578" cy="200026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Муниципальные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программы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Денисовского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сельского поселения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282" y="285728"/>
            <a:ext cx="8572560" cy="221457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Основные направления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бюджетной и налоговой политики  </a:t>
            </a:r>
            <a:r>
              <a:rPr lang="ru-RU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Денисовского</a:t>
            </a:r>
            <a:r>
              <a:rPr lang="ru-RU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сельского поселения на 2017-2019 годы  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44" y="3429000"/>
            <a:ext cx="2428892" cy="26432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Прогноз социально-экономического развития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Денисовского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сельского поселения на 2017-2019 годы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41558" y="-13708"/>
            <a:ext cx="45719" cy="836613"/>
          </a:xfrm>
        </p:spPr>
      </p:pic>
      <p:graphicFrame>
        <p:nvGraphicFramePr>
          <p:cNvPr id="3" name="Object 5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532346450"/>
              </p:ext>
            </p:extLst>
          </p:nvPr>
        </p:nvGraphicFramePr>
        <p:xfrm>
          <a:off x="268288" y="889000"/>
          <a:ext cx="8683625" cy="407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5174" name="Rectangle 6"/>
          <p:cNvSpPr>
            <a:spLocks noGrp="1"/>
          </p:cNvSpPr>
          <p:nvPr>
            <p:ph type="body" sz="half" idx="2"/>
          </p:nvPr>
        </p:nvSpPr>
        <p:spPr>
          <a:xfrm>
            <a:off x="282302" y="5085184"/>
            <a:ext cx="8362950" cy="1223962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altLang="ru-RU" sz="1600" dirty="0"/>
              <a:t>Бюджет </a:t>
            </a:r>
            <a:r>
              <a:rPr lang="ru-RU" altLang="ru-RU" sz="1600" dirty="0" err="1"/>
              <a:t>Денисовского</a:t>
            </a:r>
            <a:r>
              <a:rPr lang="ru-RU" altLang="ru-RU" sz="1600" dirty="0"/>
              <a:t> сельского поселения на 2017 год и на плановый период 2018 и 2019 годов принят </a:t>
            </a:r>
            <a:r>
              <a:rPr lang="ru-RU" altLang="ru-RU" sz="1600" dirty="0" err="1"/>
              <a:t>бездифицитным</a:t>
            </a:r>
            <a:endParaRPr lang="ru-RU" alt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88487" y="19744"/>
            <a:ext cx="6591062" cy="1104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/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</a:rPr>
              <a:t>Основные характеристики бюджета </a:t>
            </a:r>
            <a:r>
              <a:rPr lang="ru-RU" altLang="ru-RU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Денисовского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</a:rPr>
              <a:t> сельского поселения, тыс. рублей</a:t>
            </a:r>
            <a:endParaRPr lang="ru-RU" altLang="ru-RU" b="1" i="1" dirty="0"/>
          </a:p>
        </p:txBody>
      </p:sp>
    </p:spTree>
    <p:extLst>
      <p:ext uri="{BB962C8B-B14F-4D97-AF65-F5344CB8AC3E}">
        <p14:creationId xmlns:p14="http://schemas.microsoft.com/office/powerpoint/2010/main" val="346228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072438" cy="7143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параметры  бюджета 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Денисовского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 на 2017 год  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285750" y="1000125"/>
            <a:ext cx="8072438" cy="7215188"/>
          </a:xfrm>
        </p:spPr>
        <p:txBody>
          <a:bodyPr/>
          <a:lstStyle/>
          <a:p>
            <a:pPr eaLnBrk="1" hangingPunct="1"/>
            <a:r>
              <a:rPr lang="ru-RU"/>
              <a:t>ДОХОДЫ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50" y="2289176"/>
            <a:ext cx="3571875" cy="10683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Налог на доходы физических лиц 166,3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тыс.руб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Налоги на имущество 475,5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тыс.руб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313" y="4429125"/>
            <a:ext cx="3643312" cy="71437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Налоги на совокупный доход176,5тыс.руб.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Госпошлина  14,3 тыс.руб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314" y="5214938"/>
            <a:ext cx="3643312" cy="7143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Штрафы, санкции 8,0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тыс.руб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Самообложение 36,0 </a:t>
            </a:r>
            <a:r>
              <a:rPr lang="ru-RU" sz="1400" dirty="0" err="1">
                <a:solidFill>
                  <a:schemeClr val="tx1"/>
                </a:solidFill>
              </a:rPr>
              <a:t>тыс.руб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4313" y="6072188"/>
            <a:ext cx="3571875" cy="5715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Безвозмездные поступления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4545,3 тыс.руб.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786313" y="1714500"/>
            <a:ext cx="3500437" cy="64293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Общегосударственные вопросы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3623,3 тыс.руб.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86312" y="3429000"/>
            <a:ext cx="3500437" cy="78581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Национальная безопасность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3,0 тыс.руб.       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14875" y="4214813"/>
            <a:ext cx="3571875" cy="92868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Физическая культура и спорт 2,0 тыс.руб.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14875" y="5214938"/>
            <a:ext cx="3571873" cy="7143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</a:rPr>
              <a:t>Жилищно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-коммунальное хозяйство  87,0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</a:rPr>
              <a:t>тыс.руб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14875" y="6000750"/>
            <a:ext cx="3643313" cy="64293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Культура 1063,1 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86312" y="2428875"/>
            <a:ext cx="3500437" cy="8572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Национальная оборона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69,3тыс.руб.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Социальная политика 129,5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327" name="TextBox 24"/>
          <p:cNvSpPr txBox="1">
            <a:spLocks noChangeArrowheads="1"/>
          </p:cNvSpPr>
          <p:nvPr/>
        </p:nvSpPr>
        <p:spPr bwMode="auto">
          <a:xfrm>
            <a:off x="428625" y="1571625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Доходы бюджета  4977,2</a:t>
            </a:r>
          </a:p>
          <a:p>
            <a:pPr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тыс.руб. </a:t>
            </a:r>
          </a:p>
        </p:txBody>
      </p:sp>
      <p:sp>
        <p:nvSpPr>
          <p:cNvPr id="13328" name="TextBox 25"/>
          <p:cNvSpPr txBox="1">
            <a:spLocks noChangeArrowheads="1"/>
          </p:cNvSpPr>
          <p:nvPr/>
        </p:nvSpPr>
        <p:spPr bwMode="auto">
          <a:xfrm>
            <a:off x="5429250" y="1143000"/>
            <a:ext cx="3714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Расходы бюджета 4977,2</a:t>
            </a:r>
          </a:p>
          <a:p>
            <a:pPr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тыс.руб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TextBox 19"/>
          <p:cNvSpPr txBox="1">
            <a:spLocks noChangeArrowheads="1"/>
          </p:cNvSpPr>
          <p:nvPr/>
        </p:nvSpPr>
        <p:spPr bwMode="auto">
          <a:xfrm>
            <a:off x="7929563" y="5286375"/>
            <a:ext cx="357186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14313" y="3429000"/>
            <a:ext cx="3571875" cy="8572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Доходы  от использования  имущества находящегося в муниципальной собственности 83,5тыс.руб.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765175"/>
            <a:ext cx="9036050" cy="10668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6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Динамика доходов  бюджета Денисовского</a:t>
            </a:r>
            <a:br>
              <a:rPr lang="ru-RU" sz="26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600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сельского поселения Ремонтненского района</a:t>
            </a:r>
          </a:p>
        </p:txBody>
      </p:sp>
      <p:sp>
        <p:nvSpPr>
          <p:cNvPr id="2052" name="Text Box 116"/>
          <p:cNvSpPr txBox="1">
            <a:spLocks noChangeArrowheads="1"/>
          </p:cNvSpPr>
          <p:nvPr/>
        </p:nvSpPr>
        <p:spPr bwMode="auto">
          <a:xfrm>
            <a:off x="827088" y="2060575"/>
            <a:ext cx="16573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345" tIns="44173" rIns="88345" bIns="44173">
            <a:spAutoFit/>
          </a:bodyPr>
          <a:lstStyle>
            <a:lvl1pPr defTabSz="8842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842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842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842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842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>
                <a:solidFill>
                  <a:srgbClr val="000000"/>
                </a:solidFill>
                <a:latin typeface="Arial Cyr" panose="020B0604020202020204" pitchFamily="34" charset="0"/>
                <a:ea typeface="Arial Cyr" panose="020B0604020202020204" pitchFamily="34" charset="0"/>
                <a:cs typeface="Arial Cyr" panose="020B0604020202020204" pitchFamily="34" charset="0"/>
              </a:rPr>
              <a:t>(тыс. рублей)</a:t>
            </a:r>
          </a:p>
        </p:txBody>
      </p:sp>
      <p:graphicFrame>
        <p:nvGraphicFramePr>
          <p:cNvPr id="2050" name="Object 5"/>
          <p:cNvGraphicFramePr>
            <a:graphicFrameLocks noGrp="1"/>
          </p:cNvGraphicFramePr>
          <p:nvPr>
            <p:ph idx="1"/>
          </p:nvPr>
        </p:nvGraphicFramePr>
        <p:xfrm>
          <a:off x="130175" y="2197100"/>
          <a:ext cx="8177213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Диаграмма" r:id="rId3" imgW="8172602" imgH="4314749" progId="Excel.Chart.8">
                  <p:embed/>
                </p:oleObj>
              </mc:Choice>
              <mc:Fallback>
                <p:oleObj name="Диаграмма" r:id="rId3" imgW="8172602" imgH="4314749" progId="Excel.Chart.8">
                  <p:embed/>
                  <p:pic>
                    <p:nvPicPr>
                      <p:cNvPr id="2050" name="Object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" y="2197100"/>
                        <a:ext cx="8177213" cy="431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E3322E-1B94-4391-99FC-3B1C84F57740}" type="slidenum">
              <a:rPr lang="ru-RU" altLang="ru-RU">
                <a:solidFill>
                  <a:srgbClr val="FFFFFF"/>
                </a:solidFill>
                <a:latin typeface="Georgia" panose="02040502050405020303" pitchFamily="18" charset="0"/>
              </a:rPr>
              <a:pPr eaLnBrk="1" hangingPunct="1"/>
              <a:t>6</a:t>
            </a:fld>
            <a:endParaRPr lang="ru-RU" altLang="ru-RU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79954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115300" cy="8683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Расходы бюджета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Денисовского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сельского поселения на 2017 год в рамках программных  и непрограммных  расходов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186737" cy="5357850"/>
          </a:xfrm>
          <a:solidFill>
            <a:srgbClr val="FFC000"/>
          </a:solidFill>
        </p:spPr>
        <p:txBody>
          <a:bodyPr/>
          <a:lstStyle/>
          <a:p>
            <a:pPr eaLnBrk="1" hangingPunct="1">
              <a:defRPr/>
            </a:pP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8" algn="ctr">
              <a:spcBef>
                <a:spcPts val="0"/>
              </a:spcBef>
              <a:defRPr/>
            </a:pP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000375" y="2571750"/>
            <a:ext cx="2786063" cy="2000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4977,2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тыс.рублей</a:t>
            </a:r>
          </a:p>
        </p:txBody>
      </p:sp>
      <p:sp>
        <p:nvSpPr>
          <p:cNvPr id="8" name="Овал 7"/>
          <p:cNvSpPr/>
          <p:nvPr/>
        </p:nvSpPr>
        <p:spPr>
          <a:xfrm>
            <a:off x="428625" y="1357313"/>
            <a:ext cx="2857500" cy="207168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Развитие физической культуры и спорта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2060"/>
                </a:solidFill>
              </a:rPr>
              <a:t>2,0  т.р.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2060"/>
                </a:solidFill>
              </a:rPr>
              <a:t>Социальная поддержка граждан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2060"/>
                </a:solidFill>
              </a:rPr>
              <a:t>129,5 т.р. </a:t>
            </a:r>
          </a:p>
        </p:txBody>
      </p:sp>
      <p:sp>
        <p:nvSpPr>
          <p:cNvPr id="9" name="Овал 8"/>
          <p:cNvSpPr/>
          <p:nvPr/>
        </p:nvSpPr>
        <p:spPr>
          <a:xfrm>
            <a:off x="5072063" y="1214438"/>
            <a:ext cx="2428875" cy="164306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Развитие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муниципального управления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</a:rPr>
              <a:t>4 917,7 т.р.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</a:rPr>
              <a:t>54,96 %</a:t>
            </a:r>
          </a:p>
        </p:txBody>
      </p:sp>
      <p:sp>
        <p:nvSpPr>
          <p:cNvPr id="10" name="Овал 9"/>
          <p:cNvSpPr/>
          <p:nvPr/>
        </p:nvSpPr>
        <p:spPr>
          <a:xfrm>
            <a:off x="571500" y="3571875"/>
            <a:ext cx="2000250" cy="191452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Обеспечение качественными жилищно-коммунальными услугами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</a:rPr>
              <a:t>87,0 </a:t>
            </a:r>
            <a:r>
              <a:rPr lang="ru-RU" sz="1400" b="1" dirty="0" err="1">
                <a:solidFill>
                  <a:srgbClr val="002060"/>
                </a:solidFill>
              </a:rPr>
              <a:t>т.р</a:t>
            </a:r>
            <a:r>
              <a:rPr lang="ru-RU" sz="14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3" name="Овал 12"/>
          <p:cNvSpPr/>
          <p:nvPr/>
        </p:nvSpPr>
        <p:spPr>
          <a:xfrm>
            <a:off x="6572250" y="3071813"/>
            <a:ext cx="2000250" cy="135731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</a:rPr>
              <a:t>Непрограммные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расходы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92,2  </a:t>
            </a: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</a:rPr>
              <a:t>т.р</a:t>
            </a:r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500688" y="4429125"/>
            <a:ext cx="3000375" cy="20716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Защита населения территории от чрезвычайных ситуаций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  3,0 т.р.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Муниципальная политика</a:t>
            </a:r>
            <a:endParaRPr lang="ru-RU" sz="1200" b="1" dirty="0">
              <a:solidFill>
                <a:srgbClr val="00206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2060"/>
                </a:solidFill>
              </a:rPr>
              <a:t>2,0 </a:t>
            </a:r>
            <a:r>
              <a:rPr lang="ru-RU" sz="1200" b="1" dirty="0" err="1">
                <a:solidFill>
                  <a:srgbClr val="002060"/>
                </a:solidFill>
              </a:rPr>
              <a:t>т.р</a:t>
            </a:r>
            <a:r>
              <a:rPr lang="ru-RU" sz="1200" b="1" dirty="0">
                <a:solidFill>
                  <a:srgbClr val="002060"/>
                </a:solidFill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5" name="Овал 14"/>
          <p:cNvSpPr/>
          <p:nvPr/>
        </p:nvSpPr>
        <p:spPr>
          <a:xfrm>
            <a:off x="2357438" y="4714874"/>
            <a:ext cx="2643187" cy="185737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Обеспечение общественного </a:t>
            </a: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</a:rPr>
              <a:t>порядка,противодействие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 преступности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1,5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т.р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Развитие культуры 1063,4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т.р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2428875" y="2571750"/>
            <a:ext cx="714375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786313" y="4429125"/>
            <a:ext cx="857250" cy="357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2428875" y="4143375"/>
            <a:ext cx="857250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3786188" y="4572000"/>
            <a:ext cx="285750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endCxn id="9" idx="3"/>
          </p:cNvCxnSpPr>
          <p:nvPr/>
        </p:nvCxnSpPr>
        <p:spPr>
          <a:xfrm flipV="1">
            <a:off x="4929188" y="2616200"/>
            <a:ext cx="498475" cy="455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5429250" y="3500438"/>
            <a:ext cx="1214438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5072063" y="1214438"/>
            <a:ext cx="2428875" cy="164306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Управление муниципальными финансами</a:t>
            </a:r>
            <a:endParaRPr lang="ru-RU" sz="1400" b="1" dirty="0">
              <a:solidFill>
                <a:srgbClr val="00206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</a:rPr>
              <a:t>3596,9 т.р.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831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55481"/>
            <a:ext cx="7743825" cy="1785938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dirty="0">
                <a:solidFill>
                  <a:schemeClr val="bg1"/>
                </a:solidFill>
                <a:latin typeface="Candara" pitchFamily="34" charset="0"/>
              </a:rPr>
              <a:t>Удельный вес расходов бюджета </a:t>
            </a:r>
            <a:r>
              <a:rPr lang="ru-RU" sz="2500" dirty="0" err="1">
                <a:solidFill>
                  <a:schemeClr val="bg1"/>
                </a:solidFill>
                <a:latin typeface="Candara" pitchFamily="34" charset="0"/>
              </a:rPr>
              <a:t>Денисовского</a:t>
            </a:r>
            <a:r>
              <a:rPr lang="ru-RU" sz="2500" dirty="0">
                <a:solidFill>
                  <a:schemeClr val="bg1"/>
                </a:solidFill>
                <a:latin typeface="Candara" pitchFamily="34" charset="0"/>
              </a:rPr>
              <a:t> сельского поселения, </a:t>
            </a:r>
            <a:br>
              <a:rPr lang="ru-RU" sz="2500" dirty="0">
                <a:solidFill>
                  <a:schemeClr val="bg1"/>
                </a:solidFill>
                <a:latin typeface="Candara" pitchFamily="34" charset="0"/>
              </a:rPr>
            </a:br>
            <a:r>
              <a:rPr lang="ru-RU" sz="2500" dirty="0">
                <a:solidFill>
                  <a:schemeClr val="bg1"/>
                </a:solidFill>
                <a:latin typeface="Candara" pitchFamily="34" charset="0"/>
              </a:rPr>
              <a:t>формируемые в рамках муниципальных программ  и непрограммных расходов </a:t>
            </a:r>
            <a:r>
              <a:rPr lang="ru-RU" sz="3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2017 году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</p:txBody>
      </p:sp>
      <p:sp>
        <p:nvSpPr>
          <p:cNvPr id="15363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059832" y="2571744"/>
            <a:ext cx="3528392" cy="1981206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4885,0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тыс. </a:t>
            </a:r>
            <a:r>
              <a:rPr lang="ru-RU" dirty="0" err="1"/>
              <a:t>руб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12160" y="3067050"/>
            <a:ext cx="2376190" cy="985822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92,2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 err="1">
                <a:solidFill>
                  <a:schemeClr val="bg1"/>
                </a:solidFill>
              </a:rPr>
              <a:t>тыс.ру,б</a:t>
            </a:r>
            <a:endParaRPr lang="ru-RU" sz="1500" dirty="0">
              <a:solidFill>
                <a:schemeClr val="bg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57250" y="4714875"/>
            <a:ext cx="500063" cy="4286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7" name="TextBox 14"/>
          <p:cNvSpPr txBox="1">
            <a:spLocks noChangeArrowheads="1"/>
          </p:cNvSpPr>
          <p:nvPr/>
        </p:nvSpPr>
        <p:spPr bwMode="auto">
          <a:xfrm>
            <a:off x="1928813" y="4714875"/>
            <a:ext cx="6858000" cy="64633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Calibri" pitchFamily="34" charset="0"/>
              </a:rPr>
              <a:t>- 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расходы бюджета </a:t>
            </a:r>
            <a:r>
              <a:rPr lang="ru-RU" b="1" dirty="0" err="1">
                <a:solidFill>
                  <a:srgbClr val="7030A0"/>
                </a:solidFill>
                <a:latin typeface="Calibri" pitchFamily="34" charset="0"/>
              </a:rPr>
              <a:t>Денисовского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 сельского поселения формируемые в рамках муниципальных программ </a:t>
            </a:r>
          </a:p>
        </p:txBody>
      </p:sp>
      <p:sp>
        <p:nvSpPr>
          <p:cNvPr id="16" name="Овал 15"/>
          <p:cNvSpPr/>
          <p:nvPr/>
        </p:nvSpPr>
        <p:spPr>
          <a:xfrm>
            <a:off x="857224" y="5643578"/>
            <a:ext cx="500066" cy="428628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1928813" y="5643563"/>
            <a:ext cx="6500812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- </a:t>
            </a:r>
            <a:r>
              <a:rPr lang="ru-RU" b="1" dirty="0">
                <a:solidFill>
                  <a:srgbClr val="7030A0"/>
                </a:solidFill>
                <a:latin typeface="Calibri" pitchFamily="34" charset="0"/>
              </a:rPr>
              <a:t>непрограммные расходы бюджета  </a:t>
            </a:r>
          </a:p>
        </p:txBody>
      </p:sp>
      <p:sp>
        <p:nvSpPr>
          <p:cNvPr id="15372" name="TextBox 19"/>
          <p:cNvSpPr txBox="1">
            <a:spLocks noChangeArrowheads="1"/>
          </p:cNvSpPr>
          <p:nvPr/>
        </p:nvSpPr>
        <p:spPr bwMode="auto">
          <a:xfrm>
            <a:off x="4071938" y="2357438"/>
            <a:ext cx="11481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Calibri" pitchFamily="34" charset="0"/>
              </a:rPr>
              <a:t>98,1</a:t>
            </a:r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%</a:t>
            </a:r>
          </a:p>
        </p:txBody>
      </p:sp>
      <p:sp>
        <p:nvSpPr>
          <p:cNvPr id="15373" name="TextBox 21"/>
          <p:cNvSpPr txBox="1">
            <a:spLocks noChangeArrowheads="1"/>
          </p:cNvSpPr>
          <p:nvPr/>
        </p:nvSpPr>
        <p:spPr bwMode="auto">
          <a:xfrm>
            <a:off x="6228184" y="2857500"/>
            <a:ext cx="12241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Calibri" pitchFamily="34" charset="0"/>
              </a:rPr>
              <a:t>1,9 %</a:t>
            </a:r>
          </a:p>
        </p:txBody>
      </p:sp>
    </p:spTree>
    <p:extLst>
      <p:ext uri="{BB962C8B-B14F-4D97-AF65-F5344CB8AC3E}">
        <p14:creationId xmlns:p14="http://schemas.microsoft.com/office/powerpoint/2010/main" val="3888127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6" descr="i?id=7935fcda81c42187829e7303095103b3&amp;n=33&amp;h=190&amp;w=1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190500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508000" y="2566988"/>
          <a:ext cx="3937000" cy="2592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220" name="Organization Chart 11"/>
          <p:cNvGrpSpPr>
            <a:grpSpLocks noChangeAspect="1"/>
          </p:cNvGrpSpPr>
          <p:nvPr/>
        </p:nvGrpSpPr>
        <p:grpSpPr bwMode="auto">
          <a:xfrm>
            <a:off x="228600" y="1905000"/>
            <a:ext cx="8686800" cy="4419600"/>
            <a:chOff x="1152" y="1298"/>
            <a:chExt cx="4896" cy="1152"/>
          </a:xfrm>
        </p:grpSpPr>
        <p:cxnSp>
          <p:nvCxnSpPr>
            <p:cNvPr id="9226" name="_s2053"/>
            <p:cNvCxnSpPr>
              <a:cxnSpLocks noChangeShapeType="1"/>
              <a:stCxn id="9240" idx="0"/>
              <a:endCxn id="9235" idx="2"/>
            </p:cNvCxnSpPr>
            <p:nvPr/>
          </p:nvCxnSpPr>
          <p:spPr bwMode="auto">
            <a:xfrm rot="5400000" flipH="1">
              <a:off x="5292" y="1838"/>
              <a:ext cx="144" cy="504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7" name="_s2054"/>
            <p:cNvCxnSpPr>
              <a:cxnSpLocks noChangeShapeType="1"/>
              <a:stCxn id="9239" idx="0"/>
              <a:endCxn id="9234" idx="2"/>
            </p:cNvCxnSpPr>
            <p:nvPr/>
          </p:nvCxnSpPr>
          <p:spPr bwMode="auto">
            <a:xfrm rot="5400000" flipH="1">
              <a:off x="3025" y="1586"/>
              <a:ext cx="144" cy="1007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8" name="_s2055"/>
            <p:cNvCxnSpPr>
              <a:cxnSpLocks noChangeShapeType="1"/>
              <a:stCxn id="9238" idx="0"/>
              <a:endCxn id="9234" idx="2"/>
            </p:cNvCxnSpPr>
            <p:nvPr/>
          </p:nvCxnSpPr>
          <p:spPr bwMode="auto">
            <a:xfrm rot="-5400000">
              <a:off x="2522" y="208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9" name="_s2056"/>
            <p:cNvCxnSpPr>
              <a:cxnSpLocks noChangeShapeType="1"/>
              <a:stCxn id="9237" idx="0"/>
              <a:endCxn id="9234" idx="2"/>
            </p:cNvCxnSpPr>
            <p:nvPr/>
          </p:nvCxnSpPr>
          <p:spPr bwMode="auto">
            <a:xfrm rot="-5400000">
              <a:off x="2017" y="1586"/>
              <a:ext cx="144" cy="1008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0" name="_s2057"/>
            <p:cNvCxnSpPr>
              <a:cxnSpLocks noChangeShapeType="1"/>
              <a:stCxn id="9236" idx="0"/>
              <a:endCxn id="9235" idx="2"/>
            </p:cNvCxnSpPr>
            <p:nvPr/>
          </p:nvCxnSpPr>
          <p:spPr bwMode="auto">
            <a:xfrm rot="-5400000">
              <a:off x="4788" y="1838"/>
              <a:ext cx="144" cy="504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1" name="_s2058"/>
            <p:cNvCxnSpPr>
              <a:cxnSpLocks noChangeShapeType="1"/>
              <a:stCxn id="9235" idx="0"/>
              <a:endCxn id="9233" idx="2"/>
            </p:cNvCxnSpPr>
            <p:nvPr/>
          </p:nvCxnSpPr>
          <p:spPr bwMode="auto">
            <a:xfrm rot="5400000" flipH="1">
              <a:off x="4410" y="1028"/>
              <a:ext cx="144" cy="1260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2" name="_s2059"/>
            <p:cNvCxnSpPr>
              <a:cxnSpLocks noChangeShapeType="1"/>
              <a:stCxn id="9234" idx="0"/>
              <a:endCxn id="9233" idx="2"/>
            </p:cNvCxnSpPr>
            <p:nvPr/>
          </p:nvCxnSpPr>
          <p:spPr bwMode="auto">
            <a:xfrm rot="-5400000">
              <a:off x="3151" y="1028"/>
              <a:ext cx="144" cy="1259"/>
            </a:xfrm>
            <a:prstGeom prst="bentConnector3">
              <a:avLst>
                <a:gd name="adj1" fmla="val 2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3" name="_s2060"/>
            <p:cNvSpPr>
              <a:spLocks noChangeArrowheads="1"/>
            </p:cNvSpPr>
            <p:nvPr/>
          </p:nvSpPr>
          <p:spPr bwMode="auto">
            <a:xfrm>
              <a:off x="3420" y="129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600" u="none" dirty="0">
                  <a:solidFill>
                    <a:srgbClr val="FFFF66"/>
                  </a:solidFill>
                  <a:latin typeface="Times New Roman" pitchFamily="18" charset="0"/>
                </a:rPr>
                <a:t>Бюджет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600" u="none" dirty="0">
                  <a:solidFill>
                    <a:srgbClr val="FFFF66"/>
                  </a:solidFill>
                  <a:latin typeface="Times New Roman" pitchFamily="18" charset="0"/>
                </a:rPr>
                <a:t>поселения</a:t>
              </a:r>
            </a:p>
          </p:txBody>
        </p:sp>
        <p:sp>
          <p:nvSpPr>
            <p:cNvPr id="9234" name="_s2061"/>
            <p:cNvSpPr>
              <a:spLocks noChangeArrowheads="1"/>
            </p:cNvSpPr>
            <p:nvPr/>
          </p:nvSpPr>
          <p:spPr bwMode="auto">
            <a:xfrm>
              <a:off x="2160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200" i="1" u="none" dirty="0"/>
                <a:t>Доходы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200" i="1" u="none" dirty="0"/>
                <a:t>бюджета</a:t>
              </a:r>
              <a:endParaRPr lang="ru-RU" altLang="ru-RU" sz="1300" b="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(4311,0 тыс. руб.)</a:t>
              </a:r>
            </a:p>
          </p:txBody>
        </p:sp>
        <p:sp>
          <p:nvSpPr>
            <p:cNvPr id="9235" name="_s2062"/>
            <p:cNvSpPr>
              <a:spLocks noChangeArrowheads="1"/>
            </p:cNvSpPr>
            <p:nvPr/>
          </p:nvSpPr>
          <p:spPr bwMode="auto">
            <a:xfrm>
              <a:off x="4680" y="17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89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200" i="1" u="none" dirty="0"/>
                <a:t>Расходы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200" i="1" u="none" dirty="0"/>
                <a:t>бюджета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(4311,0 тыс. руб.)</a:t>
              </a:r>
            </a:p>
          </p:txBody>
        </p:sp>
        <p:sp>
          <p:nvSpPr>
            <p:cNvPr id="9236" name="_s2063"/>
            <p:cNvSpPr>
              <a:spLocks noChangeArrowheads="1"/>
            </p:cNvSpPr>
            <p:nvPr/>
          </p:nvSpPr>
          <p:spPr bwMode="auto">
            <a:xfrm>
              <a:off x="4176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500" u="none" dirty="0"/>
                <a:t>Программные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3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4238,5 тыс. руб.</a:t>
              </a:r>
            </a:p>
          </p:txBody>
        </p:sp>
        <p:sp>
          <p:nvSpPr>
            <p:cNvPr id="9237" name="_s2064"/>
            <p:cNvSpPr>
              <a:spLocks noChangeArrowheads="1"/>
            </p:cNvSpPr>
            <p:nvPr/>
          </p:nvSpPr>
          <p:spPr bwMode="auto">
            <a:xfrm>
              <a:off x="1152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700" u="none" dirty="0"/>
                <a:t>Налоговые</a:t>
              </a:r>
              <a:r>
                <a:rPr lang="ru-RU" altLang="ru-RU" sz="1700" b="0" u="none" dirty="0"/>
                <a:t>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300" b="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1049,3тыс. руб.</a:t>
              </a:r>
            </a:p>
          </p:txBody>
        </p:sp>
        <p:sp>
          <p:nvSpPr>
            <p:cNvPr id="9238" name="_s2065"/>
            <p:cNvSpPr>
              <a:spLocks noChangeArrowheads="1"/>
            </p:cNvSpPr>
            <p:nvPr/>
          </p:nvSpPr>
          <p:spPr bwMode="auto">
            <a:xfrm>
              <a:off x="2160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700" u="none" dirty="0"/>
                <a:t>Неналоговые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3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131,1 тыс. руб.</a:t>
              </a:r>
            </a:p>
          </p:txBody>
        </p:sp>
        <p:sp>
          <p:nvSpPr>
            <p:cNvPr id="9239" name="_s2066"/>
            <p:cNvSpPr>
              <a:spLocks noChangeArrowheads="1"/>
            </p:cNvSpPr>
            <p:nvPr/>
          </p:nvSpPr>
          <p:spPr bwMode="auto">
            <a:xfrm>
              <a:off x="3168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 u="none" dirty="0"/>
                <a:t>Безвозмездные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 u="none" dirty="0"/>
                <a:t>поступления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3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3130,6 тыс. руб.</a:t>
              </a:r>
            </a:p>
          </p:txBody>
        </p:sp>
        <p:sp>
          <p:nvSpPr>
            <p:cNvPr id="9240" name="_s2067"/>
            <p:cNvSpPr>
              <a:spLocks noChangeArrowheads="1"/>
            </p:cNvSpPr>
            <p:nvPr/>
          </p:nvSpPr>
          <p:spPr bwMode="auto">
            <a:xfrm>
              <a:off x="5184" y="21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 algn="l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400" u="none" dirty="0" err="1"/>
                <a:t>Непрограммные</a:t>
              </a:r>
              <a:endParaRPr lang="ru-RU" altLang="ru-RU" sz="14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1400" u="none" dirty="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300" b="0" u="none" dirty="0"/>
                <a:t>72,5 тыс. руб.</a:t>
              </a:r>
            </a:p>
          </p:txBody>
        </p:sp>
      </p:grpSp>
      <p:sp>
        <p:nvSpPr>
          <p:cNvPr id="9221" name="Rectangle 19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br>
              <a:rPr lang="ru-RU" altLang="ru-RU" sz="4000" b="1" i="1" u="sng">
                <a:latin typeface="Candara" pitchFamily="34" charset="0"/>
              </a:rPr>
            </a:br>
            <a:endParaRPr lang="ru-RU" altLang="ru-RU" sz="4000" b="1" i="1" u="sng">
              <a:latin typeface="Candara" pitchFamily="34" charset="0"/>
            </a:endParaRPr>
          </a:p>
        </p:txBody>
      </p:sp>
      <p:sp>
        <p:nvSpPr>
          <p:cNvPr id="9222" name="AutoShape 59"/>
          <p:cNvSpPr>
            <a:spLocks noChangeArrowheads="1"/>
          </p:cNvSpPr>
          <p:nvPr/>
        </p:nvSpPr>
        <p:spPr bwMode="auto">
          <a:xfrm>
            <a:off x="381000" y="228600"/>
            <a:ext cx="8610600" cy="14478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i="1" u="none" dirty="0"/>
              <a:t>СТРУКТУРА БЮДЖЕТА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i="1" u="none" dirty="0" err="1"/>
              <a:t>Денисовского</a:t>
            </a:r>
            <a:r>
              <a:rPr lang="ru-RU" altLang="ru-RU" sz="2000" i="1" u="none" dirty="0"/>
              <a:t> сельского поселения </a:t>
            </a:r>
            <a:r>
              <a:rPr lang="ru-RU" altLang="ru-RU" sz="2000" i="1" u="none" dirty="0" err="1"/>
              <a:t>Ремонтненского</a:t>
            </a:r>
            <a:r>
              <a:rPr lang="ru-RU" altLang="ru-RU" sz="2000" i="1" u="none" dirty="0"/>
              <a:t> района </a:t>
            </a:r>
            <a:br>
              <a:rPr lang="ru-RU" altLang="ru-RU" sz="2000" i="1" u="none" dirty="0"/>
            </a:br>
            <a:r>
              <a:rPr lang="ru-RU" altLang="ru-RU" sz="2000" i="1" u="none" dirty="0"/>
              <a:t>на 2018 год</a:t>
            </a:r>
          </a:p>
        </p:txBody>
      </p:sp>
      <p:pic>
        <p:nvPicPr>
          <p:cNvPr id="9223" name="Picture 62" descr="a16243b6d59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038600"/>
            <a:ext cx="1143000" cy="857250"/>
          </a:xfrm>
          <a:prstGeom prst="rect">
            <a:avLst/>
          </a:prstGeom>
          <a:solidFill>
            <a:srgbClr val="CC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AutoShape 63"/>
          <p:cNvSpPr>
            <a:spLocks noChangeArrowheads="1"/>
          </p:cNvSpPr>
          <p:nvPr/>
        </p:nvSpPr>
        <p:spPr bwMode="auto">
          <a:xfrm>
            <a:off x="3886200" y="3657600"/>
            <a:ext cx="2438400" cy="381000"/>
          </a:xfrm>
          <a:prstGeom prst="roundRect">
            <a:avLst>
              <a:gd name="adj" fmla="val 16667"/>
            </a:avLst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0" u="none">
                <a:solidFill>
                  <a:srgbClr val="FFFF66"/>
                </a:solidFill>
              </a:rPr>
              <a:t>Сбалансированный</a:t>
            </a:r>
          </a:p>
        </p:txBody>
      </p:sp>
      <p:pic>
        <p:nvPicPr>
          <p:cNvPr id="9225" name="Picture 64" descr="1394620137_money_20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828800"/>
            <a:ext cx="21336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934587"/>
      </p:ext>
    </p:extLst>
  </p:cSld>
  <p:clrMapOvr>
    <a:masterClrMapping/>
  </p:clrMapOvr>
  <p:transition advClick="0" advTm="15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688</TotalTime>
  <Words>575</Words>
  <Application>Microsoft Office PowerPoint</Application>
  <PresentationFormat>Экран (4:3)</PresentationFormat>
  <Paragraphs>189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Arial Cyr</vt:lpstr>
      <vt:lpstr>Calibri</vt:lpstr>
      <vt:lpstr>Candara</vt:lpstr>
      <vt:lpstr>Constantia</vt:lpstr>
      <vt:lpstr>Georgia</vt:lpstr>
      <vt:lpstr>Times New Roman</vt:lpstr>
      <vt:lpstr>Wingdings 2</vt:lpstr>
      <vt:lpstr>Поток</vt:lpstr>
      <vt:lpstr>Диаграмма Microsoft Office Excel</vt:lpstr>
      <vt:lpstr> </vt:lpstr>
      <vt:lpstr>Презентация PowerPoint</vt:lpstr>
      <vt:lpstr>Презентация PowerPoint</vt:lpstr>
      <vt:lpstr>Презентация PowerPoint</vt:lpstr>
      <vt:lpstr>Основные параметры  бюджета  Денисовского сельского поселения на 2017 год  </vt:lpstr>
      <vt:lpstr>Динамика доходов  бюджета Денисовского  сельского поселения Ремонтненского района</vt:lpstr>
      <vt:lpstr>Расходы бюджета Денисовского сельского поселения на 2017 год в рамках программных  и непрограммных  расходов</vt:lpstr>
      <vt:lpstr>Удельный вес расходов бюджета Денисовского сельского поселения,  формируемые в рамках муниципальных программ  и непрограммных расходов  в 2017 году                         </vt:lpstr>
      <vt:lpstr> </vt:lpstr>
      <vt:lpstr> </vt:lpstr>
    </vt:vector>
  </TitlesOfParts>
  <Company>Финансовый отдел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Новации в расходах районного бюджета на 2013 год и на плановый период 2014 и 2015 годов</dc:title>
  <dc:creator>Ира</dc:creator>
  <cp:lastModifiedBy>Финансист</cp:lastModifiedBy>
  <cp:revision>379</cp:revision>
  <dcterms:created xsi:type="dcterms:W3CDTF">2012-11-13T07:23:35Z</dcterms:created>
  <dcterms:modified xsi:type="dcterms:W3CDTF">2017-03-03T08:17:56Z</dcterms:modified>
</cp:coreProperties>
</file>