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1" r:id="rId4"/>
    <p:sldId id="262" r:id="rId5"/>
    <p:sldId id="26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7DD3"/>
    <a:srgbClr val="99FF66"/>
    <a:srgbClr val="FF9933"/>
    <a:srgbClr val="8D5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14" autoAdjust="0"/>
  </p:normalViewPr>
  <p:slideViewPr>
    <p:cSldViewPr>
      <p:cViewPr varScale="1">
        <p:scale>
          <a:sx n="69" d="100"/>
          <a:sy n="69" d="100"/>
        </p:scale>
        <p:origin x="60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 custT="1"/>
      <dgm:spPr>
        <a:ln>
          <a:solidFill>
            <a:srgbClr val="99FF66"/>
          </a:solidFill>
        </a:ln>
      </dgm:spPr>
      <dgm:t>
        <a:bodyPr/>
        <a:lstStyle/>
        <a:p>
          <a:r>
            <a:rPr lang="ru-RU" sz="1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</a:t>
          </a:r>
          <a:r>
            <a:rPr lang="ru-RU" sz="1000" b="1" baseline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физических</a:t>
          </a:r>
          <a:r>
            <a:rPr lang="ru-RU" sz="1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лиц</a:t>
          </a:r>
        </a:p>
        <a:p>
          <a:r>
            <a:rPr lang="ru-RU" sz="1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179,3</a:t>
          </a: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32DFABAB-295A-4C28-B176-C8AE7EC4CD6A}">
      <dgm:prSet phldrT="[Текст]" custT="1"/>
      <dgm:spPr/>
      <dgm:t>
        <a:bodyPr/>
        <a:lstStyle/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Единый с/</a:t>
          </a:r>
          <a:r>
            <a:rPr lang="ru-RU" sz="10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налог</a:t>
          </a:r>
        </a:p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162,1</a:t>
          </a:r>
        </a:p>
      </dgm:t>
    </dgm:pt>
    <dgm:pt modelId="{D2295CF0-B718-421F-B208-DB3E4B624E36}" type="parTrans" cxnId="{E3774A03-1C7F-4CB4-9203-5716E951F6EB}">
      <dgm:prSet/>
      <dgm:spPr/>
      <dgm:t>
        <a:bodyPr/>
        <a:lstStyle/>
        <a:p>
          <a:endParaRPr lang="ru-RU"/>
        </a:p>
      </dgm:t>
    </dgm:pt>
    <dgm:pt modelId="{CB351489-D401-4F38-8E39-F5E9DED42897}" type="sibTrans" cxnId="{E3774A03-1C7F-4CB4-9203-5716E951F6EB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 custT="1"/>
      <dgm:spPr/>
      <dgm:t>
        <a:bodyPr/>
        <a:lstStyle/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оказания платных услуг</a:t>
          </a:r>
        </a:p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1,0</a:t>
          </a: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 custT="1"/>
      <dgm:spPr>
        <a:ln>
          <a:solidFill>
            <a:srgbClr val="99FF66"/>
          </a:solidFill>
        </a:ln>
      </dgm:spPr>
      <dgm:t>
        <a:bodyPr/>
        <a:lstStyle/>
        <a:p>
          <a:r>
            <a: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пошлина</a:t>
          </a:r>
        </a:p>
        <a:p>
          <a:r>
            <a: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5,4</a:t>
          </a:r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 custT="1"/>
      <dgm:spPr>
        <a:ln>
          <a:solidFill>
            <a:srgbClr val="99FF66"/>
          </a:solidFill>
        </a:ln>
      </dgm:spPr>
      <dgm:t>
        <a:bodyPr/>
        <a:lstStyle/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, получаемые в виде арендной платы за земельные участки 1,9</a:t>
          </a: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05B8F278-9EFF-4E40-8B7B-B9C2361D962C}">
      <dgm:prSet phldrT="[Текст]" custT="1"/>
      <dgm:spPr/>
      <dgm:t>
        <a:bodyPr/>
        <a:lstStyle/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самообложение</a:t>
          </a:r>
        </a:p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33,2</a:t>
          </a:r>
        </a:p>
      </dgm:t>
    </dgm:pt>
    <dgm:pt modelId="{C82ADF14-1ED7-4B22-89CB-F050A2627068}" type="parTrans" cxnId="{A31FEE6F-2C8B-4891-898C-3E291D92BFD6}">
      <dgm:prSet/>
      <dgm:spPr/>
      <dgm:t>
        <a:bodyPr/>
        <a:lstStyle/>
        <a:p>
          <a:endParaRPr lang="ru-RU"/>
        </a:p>
      </dgm:t>
    </dgm:pt>
    <dgm:pt modelId="{F1D5ECFF-FE28-450C-BFF4-26AF1FD02F1C}" type="sibTrans" cxnId="{A31FEE6F-2C8B-4891-898C-3E291D92BFD6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 custT="1"/>
      <dgm:spPr>
        <a:ln>
          <a:solidFill>
            <a:srgbClr val="99FF66"/>
          </a:solidFill>
        </a:ln>
      </dgm:spPr>
      <dgm:t>
        <a:bodyPr/>
        <a:lstStyle/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имущество(имущество, земля)</a:t>
          </a:r>
        </a:p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26,7</a:t>
          </a: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B9941620-3C05-465D-8115-672F78BB5CAC}">
      <dgm:prSet phldrT="[Текст]" custT="1"/>
      <dgm:spPr/>
      <dgm:t>
        <a:bodyPr/>
        <a:lstStyle/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земельных участков</a:t>
          </a:r>
        </a:p>
        <a:p>
          <a:r>
            <a: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32,4</a:t>
          </a:r>
        </a:p>
      </dgm:t>
    </dgm:pt>
    <dgm:pt modelId="{1B058A4E-7D5D-41F0-A942-FF133E5093CA}" type="parTrans" cxnId="{3233CA2F-A067-4FA6-8A34-06828A4DF538}">
      <dgm:prSet/>
      <dgm:spPr/>
      <dgm:t>
        <a:bodyPr/>
        <a:lstStyle/>
        <a:p>
          <a:endParaRPr lang="ru-RU"/>
        </a:p>
      </dgm:t>
    </dgm:pt>
    <dgm:pt modelId="{AC943FE2-E0A1-4633-AC63-9C5B9B692455}" type="sibTrans" cxnId="{3233CA2F-A067-4FA6-8A34-06828A4DF538}">
      <dgm:prSet/>
      <dgm:spPr/>
      <dgm:t>
        <a:bodyPr/>
        <a:lstStyle/>
        <a:p>
          <a:endParaRPr lang="ru-RU"/>
        </a:p>
      </dgm:t>
    </dgm:pt>
    <dgm:pt modelId="{4C4189A1-A22C-4076-8FBC-C63F39FBCF2F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Денежные взыскания, штрафы</a:t>
          </a:r>
        </a:p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0,3</a:t>
          </a:r>
        </a:p>
      </dgm:t>
    </dgm:pt>
    <dgm:pt modelId="{D24DC43D-1D6E-4B8D-B2FB-C1ED613D5732}" type="parTrans" cxnId="{C3245FE2-D7F6-42E9-9692-5BC83D7694F9}">
      <dgm:prSet/>
      <dgm:spPr/>
      <dgm:t>
        <a:bodyPr/>
        <a:lstStyle/>
        <a:p>
          <a:endParaRPr lang="ru-RU"/>
        </a:p>
      </dgm:t>
    </dgm:pt>
    <dgm:pt modelId="{FE28EAEA-9D0F-40ED-B48B-47B9FA39042B}" type="sibTrans" cxnId="{C3245FE2-D7F6-42E9-9692-5BC83D7694F9}">
      <dgm:prSet/>
      <dgm:spPr/>
      <dgm:t>
        <a:bodyPr/>
        <a:lstStyle/>
        <a:p>
          <a:endParaRPr lang="ru-RU"/>
        </a:p>
      </dgm:t>
    </dgm:pt>
    <dgm:pt modelId="{BEC44F88-42D5-4EE3-8C8C-69396664E45F}">
      <dgm:prSet phldrT="[Текст]" custT="1"/>
      <dgm:spPr/>
      <dgm:t>
        <a:bodyPr/>
        <a:lstStyle/>
        <a:p>
          <a:r>
            <a: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 бюджетам поселений на выравнивание бюджетной обеспеченности</a:t>
          </a:r>
        </a:p>
        <a:p>
          <a:r>
            <a: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2368,6</a:t>
          </a:r>
        </a:p>
      </dgm:t>
    </dgm:pt>
    <dgm:pt modelId="{4108ACAF-697C-433E-A53A-55D8A059C90E}" type="parTrans" cxnId="{D3D94055-4BE3-4AE7-9CAD-D0AF71351C80}">
      <dgm:prSet/>
      <dgm:spPr/>
      <dgm:t>
        <a:bodyPr/>
        <a:lstStyle/>
        <a:p>
          <a:endParaRPr lang="ru-RU"/>
        </a:p>
      </dgm:t>
    </dgm:pt>
    <dgm:pt modelId="{46EC17D7-9BF3-486B-B2E0-AD1C5D5FF63B}" type="sibTrans" cxnId="{D3D94055-4BE3-4AE7-9CAD-D0AF71351C80}">
      <dgm:prSet/>
      <dgm:spPr/>
      <dgm:t>
        <a:bodyPr/>
        <a:lstStyle/>
        <a:p>
          <a:endParaRPr lang="ru-RU"/>
        </a:p>
      </dgm:t>
    </dgm:pt>
    <dgm:pt modelId="{F1B47385-B2CC-4B51-94AA-C69C60ED5937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24,5</a:t>
          </a:r>
        </a:p>
      </dgm:t>
    </dgm:pt>
    <dgm:pt modelId="{C8E5B7A7-A746-490C-8128-ECFBD1196CAA}" type="parTrans" cxnId="{F30B610E-4831-492D-8C68-6E792A910CFF}">
      <dgm:prSet/>
      <dgm:spPr/>
      <dgm:t>
        <a:bodyPr/>
        <a:lstStyle/>
        <a:p>
          <a:endParaRPr lang="ru-RU"/>
        </a:p>
      </dgm:t>
    </dgm:pt>
    <dgm:pt modelId="{1A5B132E-2137-4D70-B5C2-D0E4854387BD}" type="sibTrans" cxnId="{F30B610E-4831-492D-8C68-6E792A910CFF}">
      <dgm:prSet/>
      <dgm:spPr/>
      <dgm:t>
        <a:bodyPr/>
        <a:lstStyle/>
        <a:p>
          <a:endParaRPr lang="ru-RU"/>
        </a:p>
      </dgm:t>
    </dgm:pt>
    <dgm:pt modelId="{B70E1606-9938-40BF-AAB7-F92CF02A28F6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0,0</a:t>
          </a:r>
        </a:p>
      </dgm:t>
    </dgm:pt>
    <dgm:pt modelId="{7C119574-5BA7-44ED-864E-C9219ECE3B92}" type="parTrans" cxnId="{D820C24E-A4CF-4DFC-9A7F-5416EC005C73}">
      <dgm:prSet/>
      <dgm:spPr/>
      <dgm:t>
        <a:bodyPr/>
        <a:lstStyle/>
        <a:p>
          <a:endParaRPr lang="ru-RU"/>
        </a:p>
      </dgm:t>
    </dgm:pt>
    <dgm:pt modelId="{6FD7E305-9060-4BCF-8619-2534575DB30B}" type="sibTrans" cxnId="{D820C24E-A4CF-4DFC-9A7F-5416EC005C73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</dgm:pt>
    <dgm:pt modelId="{E19DE523-24F1-4597-8BFD-E775C15FE74A}" type="pres">
      <dgm:prSet presAssocID="{A5E69884-F0A7-4B41-8FF5-AAB06741361A}" presName="node" presStyleLbl="node1" presStyleIdx="0" presStyleCnt="12">
        <dgm:presLayoutVars>
          <dgm:bulletEnabled val="1"/>
        </dgm:presLayoutVars>
      </dgm:prSet>
      <dgm:spPr>
        <a:prstGeom prst="ellipse">
          <a:avLst/>
        </a:prstGeom>
      </dgm:spPr>
    </dgm:pt>
    <dgm:pt modelId="{4CD03ED4-9FB8-4EAC-BF5F-762E8AEEEECD}" type="pres">
      <dgm:prSet presAssocID="{16BD694A-6A21-4BFC-94B4-ECC28595A934}" presName="sibTrans" presStyleCnt="0"/>
      <dgm:spPr/>
    </dgm:pt>
    <dgm:pt modelId="{96DD4E4E-33DA-4561-95C4-F0077618D161}" type="pres">
      <dgm:prSet presAssocID="{32DFABAB-295A-4C28-B176-C8AE7EC4CD6A}" presName="node" presStyleLbl="node1" presStyleIdx="1" presStyleCnt="12">
        <dgm:presLayoutVars>
          <dgm:bulletEnabled val="1"/>
        </dgm:presLayoutVars>
      </dgm:prSet>
      <dgm:spPr/>
    </dgm:pt>
    <dgm:pt modelId="{7852D933-A201-4B1C-8EE8-CB6DB8E76AFF}" type="pres">
      <dgm:prSet presAssocID="{CB351489-D401-4F38-8E39-F5E9DED42897}" presName="sibTrans" presStyleCnt="0"/>
      <dgm:spPr/>
    </dgm:pt>
    <dgm:pt modelId="{E5D67C34-7FB2-45EC-A4C3-F1C86647A28F}" type="pres">
      <dgm:prSet presAssocID="{05B8F278-9EFF-4E40-8B7B-B9C2361D962C}" presName="node" presStyleLbl="node1" presStyleIdx="2" presStyleCnt="12">
        <dgm:presLayoutVars>
          <dgm:bulletEnabled val="1"/>
        </dgm:presLayoutVars>
      </dgm:prSet>
      <dgm:spPr>
        <a:prstGeom prst="ellipse">
          <a:avLst/>
        </a:prstGeom>
      </dgm:spPr>
    </dgm:pt>
    <dgm:pt modelId="{42659F49-3629-43F6-9A7C-AB8F2CDB9483}" type="pres">
      <dgm:prSet presAssocID="{F1D5ECFF-FE28-450C-BFF4-26AF1FD02F1C}" presName="sibTrans" presStyleCnt="0"/>
      <dgm:spPr/>
    </dgm:pt>
    <dgm:pt modelId="{568C610D-6D67-49FE-9E20-A523B07AEC94}" type="pres">
      <dgm:prSet presAssocID="{3538A437-4018-424C-BE07-1EB90B0DB3E5}" presName="node" presStyleLbl="node1" presStyleIdx="3" presStyleCnt="12">
        <dgm:presLayoutVars>
          <dgm:bulletEnabled val="1"/>
        </dgm:presLayoutVars>
      </dgm:prSet>
      <dgm:spPr>
        <a:prstGeom prst="ellipse">
          <a:avLst/>
        </a:prstGeom>
      </dgm:spPr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4" presStyleCnt="12">
        <dgm:presLayoutVars>
          <dgm:bulletEnabled val="1"/>
        </dgm:presLayoutVars>
      </dgm:prSet>
      <dgm:spPr/>
    </dgm:pt>
    <dgm:pt modelId="{72E431E7-0EEA-4E62-97B1-19152DA49804}" type="pres">
      <dgm:prSet presAssocID="{5066F600-18D8-4907-8D13-36072B42DF55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12">
        <dgm:presLayoutVars>
          <dgm:bulletEnabled val="1"/>
        </dgm:presLayoutVars>
      </dgm:prSet>
      <dgm:spPr>
        <a:prstGeom prst="ellipse">
          <a:avLst/>
        </a:prstGeom>
      </dgm:spPr>
    </dgm:pt>
    <dgm:pt modelId="{CC4B1EF2-39F8-4662-9A2E-4D53D862B399}" type="pres">
      <dgm:prSet presAssocID="{0206B7A9-CCB2-4F35-A8A6-087B6B9A5380}" presName="sibTrans" presStyleCnt="0"/>
      <dgm:spPr/>
    </dgm:pt>
    <dgm:pt modelId="{D5EFF21E-E139-4CF8-A716-D4D50612462F}" type="pres">
      <dgm:prSet presAssocID="{269A53EA-BA11-4AF7-9BE5-E082E4E3AB0F}" presName="node" presStyleLbl="node1" presStyleIdx="6" presStyleCnt="12">
        <dgm:presLayoutVars>
          <dgm:bulletEnabled val="1"/>
        </dgm:presLayoutVars>
      </dgm:prSet>
      <dgm:spPr>
        <a:prstGeom prst="ellipse">
          <a:avLst/>
        </a:prstGeom>
      </dgm:spPr>
    </dgm:pt>
    <dgm:pt modelId="{F9851BBF-5D6E-4969-B9C7-C530AEE56AB2}" type="pres">
      <dgm:prSet presAssocID="{7990CB6E-1BF1-4D78-B445-5B686382AB02}" presName="sibTrans" presStyleCnt="0"/>
      <dgm:spPr/>
    </dgm:pt>
    <dgm:pt modelId="{F2BF61DD-A5BD-4B0F-8021-AB442B72ED79}" type="pres">
      <dgm:prSet presAssocID="{B9941620-3C05-465D-8115-672F78BB5CAC}" presName="node" presStyleLbl="node1" presStyleIdx="7" presStyleCnt="12">
        <dgm:presLayoutVars>
          <dgm:bulletEnabled val="1"/>
        </dgm:presLayoutVars>
      </dgm:prSet>
      <dgm:spPr/>
    </dgm:pt>
    <dgm:pt modelId="{F005076E-E4FE-4DE0-BD97-CCB336470A27}" type="pres">
      <dgm:prSet presAssocID="{AC943FE2-E0A1-4633-AC63-9C5B9B692455}" presName="sibTrans" presStyleCnt="0"/>
      <dgm:spPr/>
    </dgm:pt>
    <dgm:pt modelId="{01BD48CE-3C9D-4159-8E79-4C0F40158858}" type="pres">
      <dgm:prSet presAssocID="{4C4189A1-A22C-4076-8FBC-C63F39FBCF2F}" presName="node" presStyleLbl="node1" presStyleIdx="8" presStyleCnt="12">
        <dgm:presLayoutVars>
          <dgm:bulletEnabled val="1"/>
        </dgm:presLayoutVars>
      </dgm:prSet>
      <dgm:spPr>
        <a:prstGeom prst="ellipse">
          <a:avLst/>
        </a:prstGeom>
      </dgm:spPr>
    </dgm:pt>
    <dgm:pt modelId="{6986E694-56CB-4BFD-BB47-250AD72EC697}" type="pres">
      <dgm:prSet presAssocID="{FE28EAEA-9D0F-40ED-B48B-47B9FA39042B}" presName="sibTrans" presStyleCnt="0"/>
      <dgm:spPr/>
    </dgm:pt>
    <dgm:pt modelId="{5B3DD7B8-0D55-403C-860D-7A61576DA4A5}" type="pres">
      <dgm:prSet presAssocID="{BEC44F88-42D5-4EE3-8C8C-69396664E45F}" presName="node" presStyleLbl="node1" presStyleIdx="9" presStyleCnt="12" custLinFactNeighborX="1970" custLinFactNeighborY="3583">
        <dgm:presLayoutVars>
          <dgm:bulletEnabled val="1"/>
        </dgm:presLayoutVars>
      </dgm:prSet>
      <dgm:spPr>
        <a:prstGeom prst="ellipse">
          <a:avLst/>
        </a:prstGeom>
      </dgm:spPr>
    </dgm:pt>
    <dgm:pt modelId="{17D4137E-8EF9-4AB3-987F-490800645C7F}" type="pres">
      <dgm:prSet presAssocID="{46EC17D7-9BF3-486B-B2E0-AD1C5D5FF63B}" presName="sibTrans" presStyleCnt="0"/>
      <dgm:spPr/>
    </dgm:pt>
    <dgm:pt modelId="{863A8323-316C-4531-A7EE-6F5A583C0A52}" type="pres">
      <dgm:prSet presAssocID="{F1B47385-B2CC-4B51-94AA-C69C60ED5937}" presName="node" presStyleLbl="node1" presStyleIdx="10" presStyleCnt="12" custLinFactNeighborX="42" custLinFactNeighborY="70">
        <dgm:presLayoutVars>
          <dgm:bulletEnabled val="1"/>
        </dgm:presLayoutVars>
      </dgm:prSet>
      <dgm:spPr>
        <a:prstGeom prst="rect">
          <a:avLst/>
        </a:prstGeom>
      </dgm:spPr>
    </dgm:pt>
    <dgm:pt modelId="{176274E5-53FB-493C-B401-E5541BB31BA3}" type="pres">
      <dgm:prSet presAssocID="{1A5B132E-2137-4D70-B5C2-D0E4854387BD}" presName="sibTrans" presStyleCnt="0"/>
      <dgm:spPr/>
    </dgm:pt>
    <dgm:pt modelId="{98D9B815-AE2A-4D0E-9888-B226115C366F}" type="pres">
      <dgm:prSet presAssocID="{B70E1606-9938-40BF-AAB7-F92CF02A28F6}" presName="node" presStyleLbl="node1" presStyleIdx="11" presStyleCnt="12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E3774A03-1C7F-4CB4-9203-5716E951F6EB}" srcId="{EFC9298D-E846-4654-9798-8B0060028573}" destId="{32DFABAB-295A-4C28-B176-C8AE7EC4CD6A}" srcOrd="1" destOrd="0" parTransId="{D2295CF0-B718-421F-B208-DB3E4B624E36}" sibTransId="{CB351489-D401-4F38-8E39-F5E9DED42897}"/>
    <dgm:cxn modelId="{7C44420A-6D13-48FA-8BF0-11C46FBE2D3F}" srcId="{EFC9298D-E846-4654-9798-8B0060028573}" destId="{1F257D80-3529-4697-9186-EC854F333D20}" srcOrd="4" destOrd="0" parTransId="{D56AAECC-AB64-425A-8D07-EDF5E8AEBA7B}" sibTransId="{5066F600-18D8-4907-8D13-36072B42DF55}"/>
    <dgm:cxn modelId="{F30B610E-4831-492D-8C68-6E792A910CFF}" srcId="{EFC9298D-E846-4654-9798-8B0060028573}" destId="{F1B47385-B2CC-4B51-94AA-C69C60ED5937}" srcOrd="10" destOrd="0" parTransId="{C8E5B7A7-A746-490C-8128-ECFBD1196CAA}" sibTransId="{1A5B132E-2137-4D70-B5C2-D0E4854387BD}"/>
    <dgm:cxn modelId="{D5D11E11-42A6-4F43-AB15-6CCD831B18ED}" type="presOf" srcId="{B70E1606-9938-40BF-AAB7-F92CF02A28F6}" destId="{98D9B815-AE2A-4D0E-9888-B226115C366F}" srcOrd="0" destOrd="0" presId="urn:microsoft.com/office/officeart/2005/8/layout/default#1"/>
    <dgm:cxn modelId="{A532B015-600B-4E03-9557-E5CE75FC9DF4}" type="presOf" srcId="{32DFABAB-295A-4C28-B176-C8AE7EC4CD6A}" destId="{96DD4E4E-33DA-4561-95C4-F0077618D161}" srcOrd="0" destOrd="0" presId="urn:microsoft.com/office/officeart/2005/8/layout/default#1"/>
    <dgm:cxn modelId="{3233CA2F-A067-4FA6-8A34-06828A4DF538}" srcId="{EFC9298D-E846-4654-9798-8B0060028573}" destId="{B9941620-3C05-465D-8115-672F78BB5CAC}" srcOrd="7" destOrd="0" parTransId="{1B058A4E-7D5D-41F0-A942-FF133E5093CA}" sibTransId="{AC943FE2-E0A1-4633-AC63-9C5B9B692455}"/>
    <dgm:cxn modelId="{C2AE4334-8BA3-4CDE-8458-553E0E5154BA}" type="presOf" srcId="{B9941620-3C05-465D-8115-672F78BB5CAC}" destId="{F2BF61DD-A5BD-4B0F-8021-AB442B72ED79}" srcOrd="0" destOrd="0" presId="urn:microsoft.com/office/officeart/2005/8/layout/default#1"/>
    <dgm:cxn modelId="{54553B38-0F2E-4C29-8CF1-704A5F1939C5}" type="presOf" srcId="{269A53EA-BA11-4AF7-9BE5-E082E4E3AB0F}" destId="{D5EFF21E-E139-4CF8-A716-D4D50612462F}" srcOrd="0" destOrd="0" presId="urn:microsoft.com/office/officeart/2005/8/layout/default#1"/>
    <dgm:cxn modelId="{98EEE33C-0489-4314-8581-F513821DE9E8}" type="presOf" srcId="{EFC9298D-E846-4654-9798-8B0060028573}" destId="{7D006B0B-6727-4758-87FD-A750B2865F7B}" srcOrd="0" destOrd="0" presId="urn:microsoft.com/office/officeart/2005/8/layout/default#1"/>
    <dgm:cxn modelId="{D820C24E-A4CF-4DFC-9A7F-5416EC005C73}" srcId="{EFC9298D-E846-4654-9798-8B0060028573}" destId="{B70E1606-9938-40BF-AAB7-F92CF02A28F6}" srcOrd="11" destOrd="0" parTransId="{7C119574-5BA7-44ED-864E-C9219ECE3B92}" sibTransId="{6FD7E305-9060-4BCF-8619-2534575DB30B}"/>
    <dgm:cxn modelId="{A31FEE6F-2C8B-4891-898C-3E291D92BFD6}" srcId="{EFC9298D-E846-4654-9798-8B0060028573}" destId="{05B8F278-9EFF-4E40-8B7B-B9C2361D962C}" srcOrd="2" destOrd="0" parTransId="{C82ADF14-1ED7-4B22-89CB-F050A2627068}" sibTransId="{F1D5ECFF-FE28-450C-BFF4-26AF1FD02F1C}"/>
    <dgm:cxn modelId="{D3D94055-4BE3-4AE7-9CAD-D0AF71351C80}" srcId="{EFC9298D-E846-4654-9798-8B0060028573}" destId="{BEC44F88-42D5-4EE3-8C8C-69396664E45F}" srcOrd="9" destOrd="0" parTransId="{4108ACAF-697C-433E-A53A-55D8A059C90E}" sibTransId="{46EC17D7-9BF3-486B-B2E0-AD1C5D5FF63B}"/>
    <dgm:cxn modelId="{9E2AA475-1A6A-418F-A7E1-5CD1A33F499B}" type="presOf" srcId="{3538A437-4018-424C-BE07-1EB90B0DB3E5}" destId="{568C610D-6D67-49FE-9E20-A523B07AEC94}" srcOrd="0" destOrd="0" presId="urn:microsoft.com/office/officeart/2005/8/layout/default#1"/>
    <dgm:cxn modelId="{AFE48A82-AC47-44DD-828A-113CBF42168D}" type="presOf" srcId="{2E106A4D-1827-4786-8B22-F8E12C13AD13}" destId="{396F3610-6898-4F07-B1B7-DDB2CD28A9C7}" srcOrd="0" destOrd="0" presId="urn:microsoft.com/office/officeart/2005/8/layout/default#1"/>
    <dgm:cxn modelId="{B150538A-CB13-41E3-A04D-E1C30D13AD97}" type="presOf" srcId="{A5E69884-F0A7-4B41-8FF5-AAB06741361A}" destId="{E19DE523-24F1-4597-8BFD-E775C15FE74A}" srcOrd="0" destOrd="0" presId="urn:microsoft.com/office/officeart/2005/8/layout/default#1"/>
    <dgm:cxn modelId="{F886BF8A-3546-46F4-928D-4D1EBF6743B4}" type="presOf" srcId="{05B8F278-9EFF-4E40-8B7B-B9C2361D962C}" destId="{E5D67C34-7FB2-45EC-A4C3-F1C86647A28F}" srcOrd="0" destOrd="0" presId="urn:microsoft.com/office/officeart/2005/8/layout/default#1"/>
    <dgm:cxn modelId="{5E7F3992-7098-461C-978F-4CB98C7423C3}" type="presOf" srcId="{F1B47385-B2CC-4B51-94AA-C69C60ED5937}" destId="{863A8323-316C-4531-A7EE-6F5A583C0A52}" srcOrd="0" destOrd="0" presId="urn:microsoft.com/office/officeart/2005/8/layout/default#1"/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45975DAC-5A60-42EE-96A6-F0448438F17C}" type="presOf" srcId="{4C4189A1-A22C-4076-8FBC-C63F39FBCF2F}" destId="{01BD48CE-3C9D-4159-8E79-4C0F40158858}" srcOrd="0" destOrd="0" presId="urn:microsoft.com/office/officeart/2005/8/layout/default#1"/>
    <dgm:cxn modelId="{8F687DD0-2606-4CF8-83CF-8D9CDC9BB91D}" srcId="{EFC9298D-E846-4654-9798-8B0060028573}" destId="{269A53EA-BA11-4AF7-9BE5-E082E4E3AB0F}" srcOrd="6" destOrd="0" parTransId="{7EDF369D-0263-49D1-8FDD-4D3B0DAEF038}" sibTransId="{7990CB6E-1BF1-4D78-B445-5B686382AB02}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5FECBBD9-0446-44F7-A70A-70B3C7AFB235}" type="presOf" srcId="{1F257D80-3529-4697-9186-EC854F333D20}" destId="{416D389E-1906-4628-AB3D-97BCDE0F8520}" srcOrd="0" destOrd="0" presId="urn:microsoft.com/office/officeart/2005/8/layout/default#1"/>
    <dgm:cxn modelId="{C3245FE2-D7F6-42E9-9692-5BC83D7694F9}" srcId="{EFC9298D-E846-4654-9798-8B0060028573}" destId="{4C4189A1-A22C-4076-8FBC-C63F39FBCF2F}" srcOrd="8" destOrd="0" parTransId="{D24DC43D-1D6E-4B8D-B2FB-C1ED613D5732}" sibTransId="{FE28EAEA-9D0F-40ED-B48B-47B9FA39042B}"/>
    <dgm:cxn modelId="{07AD36E3-0EE2-4F53-88C0-E81BCEC0FEF7}" type="presOf" srcId="{BEC44F88-42D5-4EE3-8C8C-69396664E45F}" destId="{5B3DD7B8-0D55-403C-860D-7A61576DA4A5}" srcOrd="0" destOrd="0" presId="urn:microsoft.com/office/officeart/2005/8/layout/default#1"/>
    <dgm:cxn modelId="{37C5A1FF-8FDE-41AA-B5EB-61CCC5D74FFF}" srcId="{EFC9298D-E846-4654-9798-8B0060028573}" destId="{3538A437-4018-424C-BE07-1EB90B0DB3E5}" srcOrd="3" destOrd="0" parTransId="{DB8B27EA-751C-4006-AD33-2FEF1C9D02D5}" sibTransId="{3C8C6C8C-1305-4D11-9653-ECBA9AF106B6}"/>
    <dgm:cxn modelId="{4150AF11-2645-4951-895F-98A133287F25}" type="presParOf" srcId="{7D006B0B-6727-4758-87FD-A750B2865F7B}" destId="{E19DE523-24F1-4597-8BFD-E775C15FE74A}" srcOrd="0" destOrd="0" presId="urn:microsoft.com/office/officeart/2005/8/layout/default#1"/>
    <dgm:cxn modelId="{81C56E5F-A030-4E61-AE7F-37881EDE95D1}" type="presParOf" srcId="{7D006B0B-6727-4758-87FD-A750B2865F7B}" destId="{4CD03ED4-9FB8-4EAC-BF5F-762E8AEEEECD}" srcOrd="1" destOrd="0" presId="urn:microsoft.com/office/officeart/2005/8/layout/default#1"/>
    <dgm:cxn modelId="{FD0072DB-03D5-4ECE-9031-FAA5770F6A7E}" type="presParOf" srcId="{7D006B0B-6727-4758-87FD-A750B2865F7B}" destId="{96DD4E4E-33DA-4561-95C4-F0077618D161}" srcOrd="2" destOrd="0" presId="urn:microsoft.com/office/officeart/2005/8/layout/default#1"/>
    <dgm:cxn modelId="{BE072609-90DA-40D7-99D3-E88EAE2A6B42}" type="presParOf" srcId="{7D006B0B-6727-4758-87FD-A750B2865F7B}" destId="{7852D933-A201-4B1C-8EE8-CB6DB8E76AFF}" srcOrd="3" destOrd="0" presId="urn:microsoft.com/office/officeart/2005/8/layout/default#1"/>
    <dgm:cxn modelId="{0130C62F-3EB8-4C19-A49A-3AF511A3C635}" type="presParOf" srcId="{7D006B0B-6727-4758-87FD-A750B2865F7B}" destId="{E5D67C34-7FB2-45EC-A4C3-F1C86647A28F}" srcOrd="4" destOrd="0" presId="urn:microsoft.com/office/officeart/2005/8/layout/default#1"/>
    <dgm:cxn modelId="{A5A53684-E01A-4A10-A4CD-503CED747744}" type="presParOf" srcId="{7D006B0B-6727-4758-87FD-A750B2865F7B}" destId="{42659F49-3629-43F6-9A7C-AB8F2CDB9483}" srcOrd="5" destOrd="0" presId="urn:microsoft.com/office/officeart/2005/8/layout/default#1"/>
    <dgm:cxn modelId="{B93DFE44-55CC-4A86-AA91-895642B7CFFE}" type="presParOf" srcId="{7D006B0B-6727-4758-87FD-A750B2865F7B}" destId="{568C610D-6D67-49FE-9E20-A523B07AEC94}" srcOrd="6" destOrd="0" presId="urn:microsoft.com/office/officeart/2005/8/layout/default#1"/>
    <dgm:cxn modelId="{33002690-319E-42B1-A774-2355685E0654}" type="presParOf" srcId="{7D006B0B-6727-4758-87FD-A750B2865F7B}" destId="{DBFB2604-9FF4-44B1-BE15-D39EFEA1CA06}" srcOrd="7" destOrd="0" presId="urn:microsoft.com/office/officeart/2005/8/layout/default#1"/>
    <dgm:cxn modelId="{77AECADA-A5B9-45D1-9C9C-AE2B9DD72455}" type="presParOf" srcId="{7D006B0B-6727-4758-87FD-A750B2865F7B}" destId="{416D389E-1906-4628-AB3D-97BCDE0F8520}" srcOrd="8" destOrd="0" presId="urn:microsoft.com/office/officeart/2005/8/layout/default#1"/>
    <dgm:cxn modelId="{78498482-7AAA-4708-8C6B-C88E95A7CA48}" type="presParOf" srcId="{7D006B0B-6727-4758-87FD-A750B2865F7B}" destId="{72E431E7-0EEA-4E62-97B1-19152DA49804}" srcOrd="9" destOrd="0" presId="urn:microsoft.com/office/officeart/2005/8/layout/default#1"/>
    <dgm:cxn modelId="{1CE404F2-3FF1-4431-AB71-532FC65FB0F3}" type="presParOf" srcId="{7D006B0B-6727-4758-87FD-A750B2865F7B}" destId="{396F3610-6898-4F07-B1B7-DDB2CD28A9C7}" srcOrd="10" destOrd="0" presId="urn:microsoft.com/office/officeart/2005/8/layout/default#1"/>
    <dgm:cxn modelId="{6E03738D-4AFA-4020-B1E8-B1D649497C22}" type="presParOf" srcId="{7D006B0B-6727-4758-87FD-A750B2865F7B}" destId="{CC4B1EF2-39F8-4662-9A2E-4D53D862B399}" srcOrd="11" destOrd="0" presId="urn:microsoft.com/office/officeart/2005/8/layout/default#1"/>
    <dgm:cxn modelId="{FBE84D16-F8E5-448D-B897-9085CCC7CF49}" type="presParOf" srcId="{7D006B0B-6727-4758-87FD-A750B2865F7B}" destId="{D5EFF21E-E139-4CF8-A716-D4D50612462F}" srcOrd="12" destOrd="0" presId="urn:microsoft.com/office/officeart/2005/8/layout/default#1"/>
    <dgm:cxn modelId="{4419F617-42C7-4AFB-ACDE-8069150BC6BB}" type="presParOf" srcId="{7D006B0B-6727-4758-87FD-A750B2865F7B}" destId="{F9851BBF-5D6E-4969-B9C7-C530AEE56AB2}" srcOrd="13" destOrd="0" presId="urn:microsoft.com/office/officeart/2005/8/layout/default#1"/>
    <dgm:cxn modelId="{E7738794-2FC1-45F6-8D6F-B30797504FCD}" type="presParOf" srcId="{7D006B0B-6727-4758-87FD-A750B2865F7B}" destId="{F2BF61DD-A5BD-4B0F-8021-AB442B72ED79}" srcOrd="14" destOrd="0" presId="urn:microsoft.com/office/officeart/2005/8/layout/default#1"/>
    <dgm:cxn modelId="{213D59E4-2874-43C9-BB3E-3DD56A60B0CB}" type="presParOf" srcId="{7D006B0B-6727-4758-87FD-A750B2865F7B}" destId="{F005076E-E4FE-4DE0-BD97-CCB336470A27}" srcOrd="15" destOrd="0" presId="urn:microsoft.com/office/officeart/2005/8/layout/default#1"/>
    <dgm:cxn modelId="{B10CE387-B7C0-425A-923A-8C822DEE42AA}" type="presParOf" srcId="{7D006B0B-6727-4758-87FD-A750B2865F7B}" destId="{01BD48CE-3C9D-4159-8E79-4C0F40158858}" srcOrd="16" destOrd="0" presId="urn:microsoft.com/office/officeart/2005/8/layout/default#1"/>
    <dgm:cxn modelId="{2485DFA3-D838-4498-B3E2-FB0498EDA8A7}" type="presParOf" srcId="{7D006B0B-6727-4758-87FD-A750B2865F7B}" destId="{6986E694-56CB-4BFD-BB47-250AD72EC697}" srcOrd="17" destOrd="0" presId="urn:microsoft.com/office/officeart/2005/8/layout/default#1"/>
    <dgm:cxn modelId="{79E19F9E-CF80-4FF7-A44C-585545410A66}" type="presParOf" srcId="{7D006B0B-6727-4758-87FD-A750B2865F7B}" destId="{5B3DD7B8-0D55-403C-860D-7A61576DA4A5}" srcOrd="18" destOrd="0" presId="urn:microsoft.com/office/officeart/2005/8/layout/default#1"/>
    <dgm:cxn modelId="{14A8E12D-09FB-445E-9AF3-B71709949559}" type="presParOf" srcId="{7D006B0B-6727-4758-87FD-A750B2865F7B}" destId="{17D4137E-8EF9-4AB3-987F-490800645C7F}" srcOrd="19" destOrd="0" presId="urn:microsoft.com/office/officeart/2005/8/layout/default#1"/>
    <dgm:cxn modelId="{15F81415-89D5-4822-AEBC-E3C3E2A77571}" type="presParOf" srcId="{7D006B0B-6727-4758-87FD-A750B2865F7B}" destId="{863A8323-316C-4531-A7EE-6F5A583C0A52}" srcOrd="20" destOrd="0" presId="urn:microsoft.com/office/officeart/2005/8/layout/default#1"/>
    <dgm:cxn modelId="{BEA923C9-BC6E-4241-A3F5-D00251172CA1}" type="presParOf" srcId="{7D006B0B-6727-4758-87FD-A750B2865F7B}" destId="{176274E5-53FB-493C-B401-E5541BB31BA3}" srcOrd="21" destOrd="0" presId="urn:microsoft.com/office/officeart/2005/8/layout/default#1"/>
    <dgm:cxn modelId="{C25FE19C-0273-40F9-8A97-84819108C534}" type="presParOf" srcId="{7D006B0B-6727-4758-87FD-A750B2865F7B}" destId="{98D9B815-AE2A-4D0E-9888-B226115C366F}" srcOrd="2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/>
      <dgm:spPr>
        <a:solidFill>
          <a:srgbClr val="D77DD3"/>
        </a:solidFill>
      </dgm:spPr>
      <dgm:t>
        <a:bodyPr/>
        <a:lstStyle/>
        <a:p>
          <a:r>
            <a: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r>
            <a: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1739,9 тыс. руб.</a:t>
          </a: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58,7  тыс. руб.</a:t>
          </a: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552,5 тыс. руб.</a:t>
          </a:r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>
        <a:solidFill>
          <a:schemeClr val="accent1"/>
        </a:solidFill>
      </dgm:spPr>
      <dgm:t>
        <a:bodyPr/>
        <a:lstStyle/>
        <a:p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05B8F278-9EFF-4E40-8B7B-B9C2361D962C}">
      <dgm:prSet phldrT="[Текст]"/>
      <dgm:spPr>
        <a:solidFill>
          <a:srgbClr val="D77DD3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50,1 </a:t>
          </a:r>
          <a:r>
            <a:rPr lang="ru-RU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C82ADF14-1ED7-4B22-89CB-F050A2627068}" type="parTrans" cxnId="{A31FEE6F-2C8B-4891-898C-3E291D92BFD6}">
      <dgm:prSet/>
      <dgm:spPr/>
      <dgm:t>
        <a:bodyPr/>
        <a:lstStyle/>
        <a:p>
          <a:endParaRPr lang="ru-RU"/>
        </a:p>
      </dgm:t>
    </dgm:pt>
    <dgm:pt modelId="{F1D5ECFF-FE28-450C-BFF4-26AF1FD02F1C}" type="sibTrans" cxnId="{A31FEE6F-2C8B-4891-898C-3E291D92BFD6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832,3 тыс. руб.</a:t>
          </a: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B9941620-3C05-465D-8115-672F78BB5CAC}">
      <dgm:prSet phldrT="[Текст]"/>
      <dgm:spPr>
        <a:solidFill>
          <a:srgbClr val="99FF66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 культура и спорт</a:t>
          </a:r>
        </a:p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2,0 тыс. руб.</a:t>
          </a:r>
        </a:p>
      </dgm:t>
    </dgm:pt>
    <dgm:pt modelId="{1B058A4E-7D5D-41F0-A942-FF133E5093CA}" type="parTrans" cxnId="{3233CA2F-A067-4FA6-8A34-06828A4DF538}">
      <dgm:prSet/>
      <dgm:spPr/>
      <dgm:t>
        <a:bodyPr/>
        <a:lstStyle/>
        <a:p>
          <a:endParaRPr lang="ru-RU"/>
        </a:p>
      </dgm:t>
    </dgm:pt>
    <dgm:pt modelId="{AC943FE2-E0A1-4633-AC63-9C5B9B692455}" type="sibTrans" cxnId="{3233CA2F-A067-4FA6-8A34-06828A4DF538}">
      <dgm:prSet/>
      <dgm:spPr/>
      <dgm:t>
        <a:bodyPr/>
        <a:lstStyle/>
        <a:p>
          <a:endParaRPr lang="ru-RU"/>
        </a:p>
      </dgm:t>
    </dgm:pt>
    <dgm:pt modelId="{03DBD971-6156-41A5-B46D-CDD0C67A3BF0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24,0 тыс. руб.</a:t>
          </a:r>
        </a:p>
      </dgm:t>
    </dgm:pt>
    <dgm:pt modelId="{77EAA355-B311-485B-BC61-CE97A2332A8A}" type="parTrans" cxnId="{7C42DB41-0334-411B-BE3F-5475CD2A2FA2}">
      <dgm:prSet/>
      <dgm:spPr/>
      <dgm:t>
        <a:bodyPr/>
        <a:lstStyle/>
        <a:p>
          <a:endParaRPr lang="ru-RU"/>
        </a:p>
      </dgm:t>
    </dgm:pt>
    <dgm:pt modelId="{637464A1-027A-4673-86B5-7BF00E3B2FDB}" type="sibTrans" cxnId="{7C42DB41-0334-411B-BE3F-5475CD2A2FA2}">
      <dgm:prSet/>
      <dgm:spPr/>
      <dgm:t>
        <a:bodyPr/>
        <a:lstStyle/>
        <a:p>
          <a:endParaRPr lang="ru-RU"/>
        </a:p>
      </dgm:t>
    </dgm:pt>
    <dgm:pt modelId="{CCAFCA8C-CE7B-4D82-BC55-A053386C644B}">
      <dgm:prSet/>
      <dgm:spPr/>
      <dgm:t>
        <a:bodyPr/>
        <a:lstStyle/>
        <a:p>
          <a:endParaRPr lang="ru-RU" b="1" dirty="0">
            <a:solidFill>
              <a:schemeClr val="tx1"/>
            </a:solidFill>
          </a:endParaRPr>
        </a:p>
      </dgm:t>
    </dgm:pt>
    <dgm:pt modelId="{54AD1148-BA4F-4112-B95D-0AD6BE2B971E}" type="parTrans" cxnId="{49F88AC6-AFB8-4E0A-A752-669237455E41}">
      <dgm:prSet/>
      <dgm:spPr/>
    </dgm:pt>
    <dgm:pt modelId="{10012B94-8654-411B-8AE0-6E53C2D3A96C}" type="sibTrans" cxnId="{49F88AC6-AFB8-4E0A-A752-669237455E41}">
      <dgm:prSet/>
      <dgm:spPr/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</dgm:pt>
    <dgm:pt modelId="{E19DE523-24F1-4597-8BFD-E775C15FE74A}" type="pres">
      <dgm:prSet presAssocID="{A5E69884-F0A7-4B41-8FF5-AAB06741361A}" presName="node" presStyleLbl="node1" presStyleIdx="0" presStyleCnt="9" custLinFactNeighborX="0" custLinFactNeighborY="714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4CD03ED4-9FB8-4EAC-BF5F-762E8AEEEECD}" type="pres">
      <dgm:prSet presAssocID="{16BD694A-6A21-4BFC-94B4-ECC28595A934}" presName="sibTrans" presStyleCnt="0"/>
      <dgm:spPr/>
    </dgm:pt>
    <dgm:pt modelId="{6A3720D5-1F25-4C12-9F42-EB3EC5034922}" type="pres">
      <dgm:prSet presAssocID="{03DBD971-6156-41A5-B46D-CDD0C67A3BF0}" presName="node" presStyleLbl="node1" presStyleIdx="1" presStyleCnt="9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54F25CD1-D935-4E50-AD92-C5150C900A06}" type="pres">
      <dgm:prSet presAssocID="{637464A1-027A-4673-86B5-7BF00E3B2FDB}" presName="sibTrans" presStyleCnt="0"/>
      <dgm:spPr/>
    </dgm:pt>
    <dgm:pt modelId="{E5D67C34-7FB2-45EC-A4C3-F1C86647A28F}" type="pres">
      <dgm:prSet presAssocID="{05B8F278-9EFF-4E40-8B7B-B9C2361D962C}" presName="node" presStyleLbl="node1" presStyleIdx="2" presStyleCnt="9" custScaleX="107983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42659F49-3629-43F6-9A7C-AB8F2CDB9483}" type="pres">
      <dgm:prSet presAssocID="{F1D5ECFF-FE28-450C-BFF4-26AF1FD02F1C}" presName="sibTrans" presStyleCnt="0"/>
      <dgm:spPr/>
    </dgm:pt>
    <dgm:pt modelId="{568C610D-6D67-49FE-9E20-A523B07AEC94}" type="pres">
      <dgm:prSet presAssocID="{3538A437-4018-424C-BE07-1EB90B0DB3E5}" presName="node" presStyleLbl="node1" presStyleIdx="3" presStyleCnt="9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4" presStyleCnt="9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72E431E7-0EEA-4E62-97B1-19152DA49804}" type="pres">
      <dgm:prSet presAssocID="{5066F600-18D8-4907-8D13-36072B42DF55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9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CC4B1EF2-39F8-4662-9A2E-4D53D862B399}" type="pres">
      <dgm:prSet presAssocID="{0206B7A9-CCB2-4F35-A8A6-087B6B9A5380}" presName="sibTrans" presStyleCnt="0"/>
      <dgm:spPr/>
    </dgm:pt>
    <dgm:pt modelId="{D5EFF21E-E139-4CF8-A716-D4D50612462F}" type="pres">
      <dgm:prSet presAssocID="{269A53EA-BA11-4AF7-9BE5-E082E4E3AB0F}" presName="node" presStyleLbl="node1" presStyleIdx="6" presStyleCnt="9" custScaleX="99999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F9851BBF-5D6E-4969-B9C7-C530AEE56AB2}" type="pres">
      <dgm:prSet presAssocID="{7990CB6E-1BF1-4D78-B445-5B686382AB02}" presName="sibTrans" presStyleCnt="0"/>
      <dgm:spPr/>
    </dgm:pt>
    <dgm:pt modelId="{F2BF61DD-A5BD-4B0F-8021-AB442B72ED79}" type="pres">
      <dgm:prSet presAssocID="{B9941620-3C05-465D-8115-672F78BB5CAC}" presName="node" presStyleLbl="node1" presStyleIdx="7" presStyleCnt="9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E1E035B2-A2DE-4D5F-BC9C-18110E6B8E08}" type="pres">
      <dgm:prSet presAssocID="{AC943FE2-E0A1-4633-AC63-9C5B9B692455}" presName="sibTrans" presStyleCnt="0"/>
      <dgm:spPr/>
    </dgm:pt>
    <dgm:pt modelId="{F0883D3C-7F64-4280-B546-8ECFEC95AEFB}" type="pres">
      <dgm:prSet presAssocID="{CCAFCA8C-CE7B-4D82-BC55-A053386C644B}" presName="node" presStyleLbl="node1" presStyleIdx="8" presStyleCnt="9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7C44420A-6D13-48FA-8BF0-11C46FBE2D3F}" srcId="{EFC9298D-E846-4654-9798-8B0060028573}" destId="{1F257D80-3529-4697-9186-EC854F333D20}" srcOrd="4" destOrd="0" parTransId="{D56AAECC-AB64-425A-8D07-EDF5E8AEBA7B}" sibTransId="{5066F600-18D8-4907-8D13-36072B42DF55}"/>
    <dgm:cxn modelId="{58498A1E-6939-403F-B515-356FDA2A070E}" type="presOf" srcId="{A5E69884-F0A7-4B41-8FF5-AAB06741361A}" destId="{E19DE523-24F1-4597-8BFD-E775C15FE74A}" srcOrd="0" destOrd="0" presId="urn:microsoft.com/office/officeart/2005/8/layout/default#2"/>
    <dgm:cxn modelId="{CC79D629-1213-4945-9C61-7E8EA145A5F0}" type="presOf" srcId="{3538A437-4018-424C-BE07-1EB90B0DB3E5}" destId="{568C610D-6D67-49FE-9E20-A523B07AEC94}" srcOrd="0" destOrd="0" presId="urn:microsoft.com/office/officeart/2005/8/layout/default#2"/>
    <dgm:cxn modelId="{3233CA2F-A067-4FA6-8A34-06828A4DF538}" srcId="{EFC9298D-E846-4654-9798-8B0060028573}" destId="{B9941620-3C05-465D-8115-672F78BB5CAC}" srcOrd="7" destOrd="0" parTransId="{1B058A4E-7D5D-41F0-A942-FF133E5093CA}" sibTransId="{AC943FE2-E0A1-4633-AC63-9C5B9B692455}"/>
    <dgm:cxn modelId="{7C42DB41-0334-411B-BE3F-5475CD2A2FA2}" srcId="{EFC9298D-E846-4654-9798-8B0060028573}" destId="{03DBD971-6156-41A5-B46D-CDD0C67A3BF0}" srcOrd="1" destOrd="0" parTransId="{77EAA355-B311-485B-BC61-CE97A2332A8A}" sibTransId="{637464A1-027A-4673-86B5-7BF00E3B2FDB}"/>
    <dgm:cxn modelId="{F6E73F44-B442-48D8-862D-25C6932D7883}" type="presOf" srcId="{B9941620-3C05-465D-8115-672F78BB5CAC}" destId="{F2BF61DD-A5BD-4B0F-8021-AB442B72ED79}" srcOrd="0" destOrd="0" presId="urn:microsoft.com/office/officeart/2005/8/layout/default#2"/>
    <dgm:cxn modelId="{67687166-74E7-4B1A-A3E2-527EF64956FF}" type="presOf" srcId="{CCAFCA8C-CE7B-4D82-BC55-A053386C644B}" destId="{F0883D3C-7F64-4280-B546-8ECFEC95AEFB}" srcOrd="0" destOrd="0" presId="urn:microsoft.com/office/officeart/2005/8/layout/default#2"/>
    <dgm:cxn modelId="{8FC3566F-F6BB-41BD-9F77-8F1619DF3369}" type="presOf" srcId="{269A53EA-BA11-4AF7-9BE5-E082E4E3AB0F}" destId="{D5EFF21E-E139-4CF8-A716-D4D50612462F}" srcOrd="0" destOrd="0" presId="urn:microsoft.com/office/officeart/2005/8/layout/default#2"/>
    <dgm:cxn modelId="{A31FEE6F-2C8B-4891-898C-3E291D92BFD6}" srcId="{EFC9298D-E846-4654-9798-8B0060028573}" destId="{05B8F278-9EFF-4E40-8B7B-B9C2361D962C}" srcOrd="2" destOrd="0" parTransId="{C82ADF14-1ED7-4B22-89CB-F050A2627068}" sibTransId="{F1D5ECFF-FE28-450C-BFF4-26AF1FD02F1C}"/>
    <dgm:cxn modelId="{228D708A-E02D-4D8D-B259-25B02EB92ECC}" type="presOf" srcId="{03DBD971-6156-41A5-B46D-CDD0C67A3BF0}" destId="{6A3720D5-1F25-4C12-9F42-EB3EC5034922}" srcOrd="0" destOrd="0" presId="urn:microsoft.com/office/officeart/2005/8/layout/default#2"/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6227EAA8-53AB-45E4-B7F1-C2A25912A1A9}" type="presOf" srcId="{05B8F278-9EFF-4E40-8B7B-B9C2361D962C}" destId="{E5D67C34-7FB2-45EC-A4C3-F1C86647A28F}" srcOrd="0" destOrd="0" presId="urn:microsoft.com/office/officeart/2005/8/layout/default#2"/>
    <dgm:cxn modelId="{49F88AC6-AFB8-4E0A-A752-669237455E41}" srcId="{EFC9298D-E846-4654-9798-8B0060028573}" destId="{CCAFCA8C-CE7B-4D82-BC55-A053386C644B}" srcOrd="8" destOrd="0" parTransId="{54AD1148-BA4F-4112-B95D-0AD6BE2B971E}" sibTransId="{10012B94-8654-411B-8AE0-6E53C2D3A96C}"/>
    <dgm:cxn modelId="{8F687DD0-2606-4CF8-83CF-8D9CDC9BB91D}" srcId="{EFC9298D-E846-4654-9798-8B0060028573}" destId="{269A53EA-BA11-4AF7-9BE5-E082E4E3AB0F}" srcOrd="6" destOrd="0" parTransId="{7EDF369D-0263-49D1-8FDD-4D3B0DAEF038}" sibTransId="{7990CB6E-1BF1-4D78-B445-5B686382AB02}"/>
    <dgm:cxn modelId="{BB20B8D3-EA72-4832-AC71-254CA4F89FA8}" type="presOf" srcId="{EFC9298D-E846-4654-9798-8B0060028573}" destId="{7D006B0B-6727-4758-87FD-A750B2865F7B}" srcOrd="0" destOrd="0" presId="urn:microsoft.com/office/officeart/2005/8/layout/default#2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0C3FEBDF-FD60-4C73-A68C-68C06013F893}" type="presOf" srcId="{1F257D80-3529-4697-9186-EC854F333D20}" destId="{416D389E-1906-4628-AB3D-97BCDE0F8520}" srcOrd="0" destOrd="0" presId="urn:microsoft.com/office/officeart/2005/8/layout/default#2"/>
    <dgm:cxn modelId="{925FD3FE-8F27-4247-9C86-04AEFB50796B}" type="presOf" srcId="{2E106A4D-1827-4786-8B22-F8E12C13AD13}" destId="{396F3610-6898-4F07-B1B7-DDB2CD28A9C7}" srcOrd="0" destOrd="0" presId="urn:microsoft.com/office/officeart/2005/8/layout/default#2"/>
    <dgm:cxn modelId="{37C5A1FF-8FDE-41AA-B5EB-61CCC5D74FFF}" srcId="{EFC9298D-E846-4654-9798-8B0060028573}" destId="{3538A437-4018-424C-BE07-1EB90B0DB3E5}" srcOrd="3" destOrd="0" parTransId="{DB8B27EA-751C-4006-AD33-2FEF1C9D02D5}" sibTransId="{3C8C6C8C-1305-4D11-9653-ECBA9AF106B6}"/>
    <dgm:cxn modelId="{D442BB4C-C911-421C-BFD8-3183B9A60EEA}" type="presParOf" srcId="{7D006B0B-6727-4758-87FD-A750B2865F7B}" destId="{E19DE523-24F1-4597-8BFD-E775C15FE74A}" srcOrd="0" destOrd="0" presId="urn:microsoft.com/office/officeart/2005/8/layout/default#2"/>
    <dgm:cxn modelId="{E7A1575F-090D-4949-B857-2D91DE2BBED6}" type="presParOf" srcId="{7D006B0B-6727-4758-87FD-A750B2865F7B}" destId="{4CD03ED4-9FB8-4EAC-BF5F-762E8AEEEECD}" srcOrd="1" destOrd="0" presId="urn:microsoft.com/office/officeart/2005/8/layout/default#2"/>
    <dgm:cxn modelId="{77CD4332-D95C-4123-BE39-4D513A26255A}" type="presParOf" srcId="{7D006B0B-6727-4758-87FD-A750B2865F7B}" destId="{6A3720D5-1F25-4C12-9F42-EB3EC5034922}" srcOrd="2" destOrd="0" presId="urn:microsoft.com/office/officeart/2005/8/layout/default#2"/>
    <dgm:cxn modelId="{CC11BEAE-BD17-4AE5-B242-AB00A90C2CF3}" type="presParOf" srcId="{7D006B0B-6727-4758-87FD-A750B2865F7B}" destId="{54F25CD1-D935-4E50-AD92-C5150C900A06}" srcOrd="3" destOrd="0" presId="urn:microsoft.com/office/officeart/2005/8/layout/default#2"/>
    <dgm:cxn modelId="{B777360A-DDBA-4F4F-877D-B15E59623128}" type="presParOf" srcId="{7D006B0B-6727-4758-87FD-A750B2865F7B}" destId="{E5D67C34-7FB2-45EC-A4C3-F1C86647A28F}" srcOrd="4" destOrd="0" presId="urn:microsoft.com/office/officeart/2005/8/layout/default#2"/>
    <dgm:cxn modelId="{C746E0EF-D921-4D34-B8D5-F18C03D280A5}" type="presParOf" srcId="{7D006B0B-6727-4758-87FD-A750B2865F7B}" destId="{42659F49-3629-43F6-9A7C-AB8F2CDB9483}" srcOrd="5" destOrd="0" presId="urn:microsoft.com/office/officeart/2005/8/layout/default#2"/>
    <dgm:cxn modelId="{C2E966AC-BD34-47A3-ADB9-E2D8C11A3598}" type="presParOf" srcId="{7D006B0B-6727-4758-87FD-A750B2865F7B}" destId="{568C610D-6D67-49FE-9E20-A523B07AEC94}" srcOrd="6" destOrd="0" presId="urn:microsoft.com/office/officeart/2005/8/layout/default#2"/>
    <dgm:cxn modelId="{9E8CA109-4102-44E7-ABAB-A9D4141D42DD}" type="presParOf" srcId="{7D006B0B-6727-4758-87FD-A750B2865F7B}" destId="{DBFB2604-9FF4-44B1-BE15-D39EFEA1CA06}" srcOrd="7" destOrd="0" presId="urn:microsoft.com/office/officeart/2005/8/layout/default#2"/>
    <dgm:cxn modelId="{69764D57-0D4E-4078-8725-E06D4B206370}" type="presParOf" srcId="{7D006B0B-6727-4758-87FD-A750B2865F7B}" destId="{416D389E-1906-4628-AB3D-97BCDE0F8520}" srcOrd="8" destOrd="0" presId="urn:microsoft.com/office/officeart/2005/8/layout/default#2"/>
    <dgm:cxn modelId="{22ED7A04-1C58-4B11-8210-D08607E94DCA}" type="presParOf" srcId="{7D006B0B-6727-4758-87FD-A750B2865F7B}" destId="{72E431E7-0EEA-4E62-97B1-19152DA49804}" srcOrd="9" destOrd="0" presId="urn:microsoft.com/office/officeart/2005/8/layout/default#2"/>
    <dgm:cxn modelId="{05F3171B-EED1-442B-8D55-D01F14A6E287}" type="presParOf" srcId="{7D006B0B-6727-4758-87FD-A750B2865F7B}" destId="{396F3610-6898-4F07-B1B7-DDB2CD28A9C7}" srcOrd="10" destOrd="0" presId="urn:microsoft.com/office/officeart/2005/8/layout/default#2"/>
    <dgm:cxn modelId="{FACA016D-31B7-43DD-8B9D-2C054AF48524}" type="presParOf" srcId="{7D006B0B-6727-4758-87FD-A750B2865F7B}" destId="{CC4B1EF2-39F8-4662-9A2E-4D53D862B399}" srcOrd="11" destOrd="0" presId="urn:microsoft.com/office/officeart/2005/8/layout/default#2"/>
    <dgm:cxn modelId="{F150124B-1ADA-40B4-AF27-2AE5E0C82051}" type="presParOf" srcId="{7D006B0B-6727-4758-87FD-A750B2865F7B}" destId="{D5EFF21E-E139-4CF8-A716-D4D50612462F}" srcOrd="12" destOrd="0" presId="urn:microsoft.com/office/officeart/2005/8/layout/default#2"/>
    <dgm:cxn modelId="{C960027F-6177-4C66-BFA1-8387334CB8E8}" type="presParOf" srcId="{7D006B0B-6727-4758-87FD-A750B2865F7B}" destId="{F9851BBF-5D6E-4969-B9C7-C530AEE56AB2}" srcOrd="13" destOrd="0" presId="urn:microsoft.com/office/officeart/2005/8/layout/default#2"/>
    <dgm:cxn modelId="{5ED76973-E73D-4872-8A48-F6EB8DFEADA5}" type="presParOf" srcId="{7D006B0B-6727-4758-87FD-A750B2865F7B}" destId="{F2BF61DD-A5BD-4B0F-8021-AB442B72ED79}" srcOrd="14" destOrd="0" presId="urn:microsoft.com/office/officeart/2005/8/layout/default#2"/>
    <dgm:cxn modelId="{093A560A-D2E4-433D-83CF-566DDBACB008}" type="presParOf" srcId="{7D006B0B-6727-4758-87FD-A750B2865F7B}" destId="{E1E035B2-A2DE-4D5F-BC9C-18110E6B8E08}" srcOrd="15" destOrd="0" presId="urn:microsoft.com/office/officeart/2005/8/layout/default#2"/>
    <dgm:cxn modelId="{EF7BDCCA-8682-46EA-884A-6F7928F533B9}" type="presParOf" srcId="{7D006B0B-6727-4758-87FD-A750B2865F7B}" destId="{F0883D3C-7F64-4280-B546-8ECFEC95AEFB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665078" y="1067"/>
          <a:ext cx="1519098" cy="911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9FF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</a:t>
          </a:r>
          <a:r>
            <a:rPr lang="ru-RU" sz="1000" b="1" kern="1200" baseline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физических</a:t>
          </a:r>
          <a:r>
            <a:rPr lang="ru-RU" sz="10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лиц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179,3</a:t>
          </a:r>
        </a:p>
      </dsp:txBody>
      <dsp:txXfrm>
        <a:off x="887545" y="134547"/>
        <a:ext cx="1074164" cy="644499"/>
      </dsp:txXfrm>
    </dsp:sp>
    <dsp:sp modelId="{96DD4E4E-33DA-4561-95C4-F0077618D161}">
      <dsp:nvSpPr>
        <dsp:cNvPr id="0" name=""/>
        <dsp:cNvSpPr/>
      </dsp:nvSpPr>
      <dsp:spPr>
        <a:xfrm>
          <a:off x="2336086" y="1067"/>
          <a:ext cx="1519098" cy="911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Единый с/</a:t>
          </a:r>
          <a:r>
            <a:rPr lang="ru-RU" sz="10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налог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162,1</a:t>
          </a:r>
        </a:p>
      </dsp:txBody>
      <dsp:txXfrm>
        <a:off x="2336086" y="1067"/>
        <a:ext cx="1519098" cy="911459"/>
      </dsp:txXfrm>
    </dsp:sp>
    <dsp:sp modelId="{E5D67C34-7FB2-45EC-A4C3-F1C86647A28F}">
      <dsp:nvSpPr>
        <dsp:cNvPr id="0" name=""/>
        <dsp:cNvSpPr/>
      </dsp:nvSpPr>
      <dsp:spPr>
        <a:xfrm>
          <a:off x="4007095" y="1067"/>
          <a:ext cx="1519098" cy="911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самообложение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33,2</a:t>
          </a:r>
        </a:p>
      </dsp:txBody>
      <dsp:txXfrm>
        <a:off x="4229562" y="134547"/>
        <a:ext cx="1074164" cy="644499"/>
      </dsp:txXfrm>
    </dsp:sp>
    <dsp:sp modelId="{568C610D-6D67-49FE-9E20-A523B07AEC94}">
      <dsp:nvSpPr>
        <dsp:cNvPr id="0" name=""/>
        <dsp:cNvSpPr/>
      </dsp:nvSpPr>
      <dsp:spPr>
        <a:xfrm>
          <a:off x="665078" y="1064436"/>
          <a:ext cx="1519098" cy="911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9FF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имущество(имущество, земля)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26,7</a:t>
          </a:r>
        </a:p>
      </dsp:txBody>
      <dsp:txXfrm>
        <a:off x="887545" y="1197916"/>
        <a:ext cx="1074164" cy="644499"/>
      </dsp:txXfrm>
    </dsp:sp>
    <dsp:sp modelId="{416D389E-1906-4628-AB3D-97BCDE0F8520}">
      <dsp:nvSpPr>
        <dsp:cNvPr id="0" name=""/>
        <dsp:cNvSpPr/>
      </dsp:nvSpPr>
      <dsp:spPr>
        <a:xfrm>
          <a:off x="2336086" y="1064436"/>
          <a:ext cx="1519098" cy="911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оказания платных услуг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1,0</a:t>
          </a:r>
        </a:p>
      </dsp:txBody>
      <dsp:txXfrm>
        <a:off x="2336086" y="1064436"/>
        <a:ext cx="1519098" cy="911459"/>
      </dsp:txXfrm>
    </dsp:sp>
    <dsp:sp modelId="{396F3610-6898-4F07-B1B7-DDB2CD28A9C7}">
      <dsp:nvSpPr>
        <dsp:cNvPr id="0" name=""/>
        <dsp:cNvSpPr/>
      </dsp:nvSpPr>
      <dsp:spPr>
        <a:xfrm>
          <a:off x="4007095" y="1064436"/>
          <a:ext cx="1519098" cy="911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9FF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пошлина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5,4</a:t>
          </a:r>
        </a:p>
      </dsp:txBody>
      <dsp:txXfrm>
        <a:off x="4229562" y="1197916"/>
        <a:ext cx="1074164" cy="644499"/>
      </dsp:txXfrm>
    </dsp:sp>
    <dsp:sp modelId="{D5EFF21E-E139-4CF8-A716-D4D50612462F}">
      <dsp:nvSpPr>
        <dsp:cNvPr id="0" name=""/>
        <dsp:cNvSpPr/>
      </dsp:nvSpPr>
      <dsp:spPr>
        <a:xfrm>
          <a:off x="665078" y="2127805"/>
          <a:ext cx="1519098" cy="911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9FF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, получаемые в виде арендной платы за земельные участки 1,9</a:t>
          </a:r>
        </a:p>
      </dsp:txBody>
      <dsp:txXfrm>
        <a:off x="887545" y="2261285"/>
        <a:ext cx="1074164" cy="644499"/>
      </dsp:txXfrm>
    </dsp:sp>
    <dsp:sp modelId="{F2BF61DD-A5BD-4B0F-8021-AB442B72ED79}">
      <dsp:nvSpPr>
        <dsp:cNvPr id="0" name=""/>
        <dsp:cNvSpPr/>
      </dsp:nvSpPr>
      <dsp:spPr>
        <a:xfrm>
          <a:off x="2336086" y="2127805"/>
          <a:ext cx="1519098" cy="911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земельных участков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32,4</a:t>
          </a:r>
        </a:p>
      </dsp:txBody>
      <dsp:txXfrm>
        <a:off x="2336086" y="2127805"/>
        <a:ext cx="1519098" cy="911459"/>
      </dsp:txXfrm>
    </dsp:sp>
    <dsp:sp modelId="{01BD48CE-3C9D-4159-8E79-4C0F40158858}">
      <dsp:nvSpPr>
        <dsp:cNvPr id="0" name=""/>
        <dsp:cNvSpPr/>
      </dsp:nvSpPr>
      <dsp:spPr>
        <a:xfrm>
          <a:off x="4007095" y="2127805"/>
          <a:ext cx="1519098" cy="911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Денежные взыскания, штрафы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0,3</a:t>
          </a:r>
        </a:p>
      </dsp:txBody>
      <dsp:txXfrm>
        <a:off x="4229562" y="2261285"/>
        <a:ext cx="1074164" cy="644499"/>
      </dsp:txXfrm>
    </dsp:sp>
    <dsp:sp modelId="{5B3DD7B8-0D55-403C-860D-7A61576DA4A5}">
      <dsp:nvSpPr>
        <dsp:cNvPr id="0" name=""/>
        <dsp:cNvSpPr/>
      </dsp:nvSpPr>
      <dsp:spPr>
        <a:xfrm>
          <a:off x="695004" y="3192242"/>
          <a:ext cx="1519098" cy="911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 бюджетам поселений на выравнивание бюджетной обеспеченности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2368,6</a:t>
          </a:r>
        </a:p>
      </dsp:txBody>
      <dsp:txXfrm>
        <a:off x="917471" y="3325722"/>
        <a:ext cx="1074164" cy="644499"/>
      </dsp:txXfrm>
    </dsp:sp>
    <dsp:sp modelId="{863A8323-316C-4531-A7EE-6F5A583C0A52}">
      <dsp:nvSpPr>
        <dsp:cNvPr id="0" name=""/>
        <dsp:cNvSpPr/>
      </dsp:nvSpPr>
      <dsp:spPr>
        <a:xfrm>
          <a:off x="2336724" y="3191813"/>
          <a:ext cx="1519098" cy="911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24,5</a:t>
          </a:r>
        </a:p>
      </dsp:txBody>
      <dsp:txXfrm>
        <a:off x="2336724" y="3191813"/>
        <a:ext cx="1519098" cy="911459"/>
      </dsp:txXfrm>
    </dsp:sp>
    <dsp:sp modelId="{98D9B815-AE2A-4D0E-9888-B226115C366F}">
      <dsp:nvSpPr>
        <dsp:cNvPr id="0" name=""/>
        <dsp:cNvSpPr/>
      </dsp:nvSpPr>
      <dsp:spPr>
        <a:xfrm>
          <a:off x="4007095" y="3191175"/>
          <a:ext cx="1519098" cy="911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0,0</a:t>
          </a:r>
        </a:p>
      </dsp:txBody>
      <dsp:txXfrm>
        <a:off x="4229562" y="3324655"/>
        <a:ext cx="1074164" cy="644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13549" y="11971"/>
          <a:ext cx="2121352" cy="1272811"/>
        </a:xfrm>
        <a:prstGeom prst="flowChartAlternateProcess">
          <a:avLst/>
        </a:prstGeom>
        <a:solidFill>
          <a:srgbClr val="D77D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1739,9 тыс. руб.</a:t>
          </a:r>
        </a:p>
      </dsp:txBody>
      <dsp:txXfrm>
        <a:off x="75681" y="74103"/>
        <a:ext cx="1997088" cy="1148547"/>
      </dsp:txXfrm>
    </dsp:sp>
    <dsp:sp modelId="{6A3720D5-1F25-4C12-9F42-EB3EC5034922}">
      <dsp:nvSpPr>
        <dsp:cNvPr id="0" name=""/>
        <dsp:cNvSpPr/>
      </dsp:nvSpPr>
      <dsp:spPr>
        <a:xfrm>
          <a:off x="2347037" y="2883"/>
          <a:ext cx="2121352" cy="1272811"/>
        </a:xfrm>
        <a:prstGeom prst="flowChartAlternateProcess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24,0 тыс. руб.</a:t>
          </a:r>
        </a:p>
      </dsp:txBody>
      <dsp:txXfrm>
        <a:off x="2409169" y="65015"/>
        <a:ext cx="1997088" cy="1148547"/>
      </dsp:txXfrm>
    </dsp:sp>
    <dsp:sp modelId="{E5D67C34-7FB2-45EC-A4C3-F1C86647A28F}">
      <dsp:nvSpPr>
        <dsp:cNvPr id="0" name=""/>
        <dsp:cNvSpPr/>
      </dsp:nvSpPr>
      <dsp:spPr>
        <a:xfrm>
          <a:off x="4680525" y="2883"/>
          <a:ext cx="2290700" cy="1272811"/>
        </a:xfrm>
        <a:prstGeom prst="flowChartAlternateProcess">
          <a:avLst/>
        </a:prstGeom>
        <a:solidFill>
          <a:srgbClr val="D77D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50,1 </a:t>
          </a:r>
          <a:r>
            <a:rPr lang="ru-RU" sz="14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4742657" y="65015"/>
        <a:ext cx="2166436" cy="1148547"/>
      </dsp:txXfrm>
    </dsp:sp>
    <dsp:sp modelId="{568C610D-6D67-49FE-9E20-A523B07AEC94}">
      <dsp:nvSpPr>
        <dsp:cNvPr id="0" name=""/>
        <dsp:cNvSpPr/>
      </dsp:nvSpPr>
      <dsp:spPr>
        <a:xfrm>
          <a:off x="98223" y="1487830"/>
          <a:ext cx="2121352" cy="1272811"/>
        </a:xfrm>
        <a:prstGeom prst="flowChartAlternateProcess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832,3 тыс. руб.</a:t>
          </a:r>
        </a:p>
      </dsp:txBody>
      <dsp:txXfrm>
        <a:off x="160355" y="1549962"/>
        <a:ext cx="1997088" cy="1148547"/>
      </dsp:txXfrm>
    </dsp:sp>
    <dsp:sp modelId="{416D389E-1906-4628-AB3D-97BCDE0F8520}">
      <dsp:nvSpPr>
        <dsp:cNvPr id="0" name=""/>
        <dsp:cNvSpPr/>
      </dsp:nvSpPr>
      <dsp:spPr>
        <a:xfrm>
          <a:off x="2431711" y="1487830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58,7  тыс. руб.</a:t>
          </a:r>
        </a:p>
      </dsp:txBody>
      <dsp:txXfrm>
        <a:off x="2493843" y="1549962"/>
        <a:ext cx="1997088" cy="1148547"/>
      </dsp:txXfrm>
    </dsp:sp>
    <dsp:sp modelId="{396F3610-6898-4F07-B1B7-DDB2CD28A9C7}">
      <dsp:nvSpPr>
        <dsp:cNvPr id="0" name=""/>
        <dsp:cNvSpPr/>
      </dsp:nvSpPr>
      <dsp:spPr>
        <a:xfrm>
          <a:off x="4765199" y="1487830"/>
          <a:ext cx="2121352" cy="1272811"/>
        </a:xfrm>
        <a:prstGeom prst="flowChartAlternateProcess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552,5 тыс. руб.</a:t>
          </a:r>
        </a:p>
      </dsp:txBody>
      <dsp:txXfrm>
        <a:off x="4827331" y="1549962"/>
        <a:ext cx="1997088" cy="1148547"/>
      </dsp:txXfrm>
    </dsp:sp>
    <dsp:sp modelId="{D5EFF21E-E139-4CF8-A716-D4D50612462F}">
      <dsp:nvSpPr>
        <dsp:cNvPr id="0" name=""/>
        <dsp:cNvSpPr/>
      </dsp:nvSpPr>
      <dsp:spPr>
        <a:xfrm>
          <a:off x="98234" y="2972777"/>
          <a:ext cx="2121331" cy="1272811"/>
        </a:xfrm>
        <a:prstGeom prst="flowChartAlternateProcess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66" y="3034909"/>
        <a:ext cx="1997067" cy="1148547"/>
      </dsp:txXfrm>
    </dsp:sp>
    <dsp:sp modelId="{F2BF61DD-A5BD-4B0F-8021-AB442B72ED79}">
      <dsp:nvSpPr>
        <dsp:cNvPr id="0" name=""/>
        <dsp:cNvSpPr/>
      </dsp:nvSpPr>
      <dsp:spPr>
        <a:xfrm>
          <a:off x="2431700" y="2972777"/>
          <a:ext cx="2121352" cy="1272811"/>
        </a:xfrm>
        <a:prstGeom prst="flowChartAlternateProcess">
          <a:avLst/>
        </a:prstGeom>
        <a:solidFill>
          <a:srgbClr val="99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 культура и спорт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2,0 тыс. руб.</a:t>
          </a:r>
        </a:p>
      </dsp:txBody>
      <dsp:txXfrm>
        <a:off x="2493832" y="3034909"/>
        <a:ext cx="1997088" cy="1148547"/>
      </dsp:txXfrm>
    </dsp:sp>
    <dsp:sp modelId="{F0883D3C-7F64-4280-B546-8ECFEC95AEFB}">
      <dsp:nvSpPr>
        <dsp:cNvPr id="0" name=""/>
        <dsp:cNvSpPr/>
      </dsp:nvSpPr>
      <dsp:spPr>
        <a:xfrm>
          <a:off x="4765189" y="2972777"/>
          <a:ext cx="2121352" cy="1272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4827323" y="3034911"/>
        <a:ext cx="1997084" cy="1148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1107-1886-4C02-9394-CC4323647BA8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CC4D-60FB-414B-9AC0-2CA370DF22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7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2CC4D-60FB-414B-9AC0-2CA370DF229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54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5A10DD47-93E0-4F22-B043-D540194DB895}" type="slidenum">
              <a:rPr lang="ru-RU" smtClean="0">
                <a:latin typeface="Arial" charset="0"/>
              </a:rPr>
              <a:pPr defTabSz="931863"/>
              <a:t>5</a:t>
            </a:fld>
            <a:endParaRPr 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543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05.07.2017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616634"/>
            <a:ext cx="3670176" cy="2752632"/>
          </a:xfrm>
          <a:prstGeom prst="roundRect">
            <a:avLst>
              <a:gd name="adj" fmla="val 8594"/>
            </a:avLst>
          </a:prstGeom>
          <a:solidFill>
            <a:schemeClr val="bg2"/>
          </a:solidFill>
          <a:ln>
            <a:solidFill>
              <a:srgbClr val="99FF66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3717032"/>
            <a:ext cx="7429552" cy="2569488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Отчёт об исполнении бюджета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Денисовского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Ремонтненского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 РАЙОНА 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за 1 полугодие 2017 года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3046">
        <p14:honeycomb/>
      </p:transition>
    </mc:Choice>
    <mc:Fallback xmlns="">
      <p:transition spd="slow" advTm="3046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295">
              <a:srgbClr val="FFA2A2"/>
            </a:gs>
            <a:gs pos="0">
              <a:srgbClr val="FF0000"/>
            </a:gs>
            <a:gs pos="8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1783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r>
              <a:rPr lang="ru-RU" sz="2000" b="1" dirty="0">
                <a:effectLst>
                  <a:reflection blurRad="12700" stA="0" endPos="55000" dir="5400000" sy="-90000" algn="bl" rotWithShape="0"/>
                </a:effectLst>
              </a:rPr>
              <a:t>Основные параметры исполнения бюджета</a:t>
            </a:r>
            <a:br>
              <a:rPr lang="ru-RU" sz="2000" b="1" dirty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2000" dirty="0" err="1">
                <a:effectLst>
                  <a:reflection blurRad="12700" stA="0" endPos="55000" dir="5400000" sy="-90000" algn="bl" rotWithShape="0"/>
                </a:effectLst>
              </a:rPr>
              <a:t>Денисовского</a:t>
            </a:r>
            <a:r>
              <a:rPr lang="ru-RU" sz="2000" dirty="0">
                <a:effectLst>
                  <a:reflection blurRad="12700" stA="0" endPos="55000" dir="5400000" sy="-90000" algn="bl" rotWithShape="0"/>
                </a:effectLst>
              </a:rPr>
              <a:t> сельского поселения </a:t>
            </a:r>
            <a:r>
              <a:rPr lang="ru-RU" sz="2000" dirty="0" err="1">
                <a:effectLst>
                  <a:reflection blurRad="12700" stA="0" endPos="55000" dir="5400000" sy="-90000" algn="bl" rotWithShape="0"/>
                </a:effectLst>
              </a:rPr>
              <a:t>ремонтненского</a:t>
            </a:r>
            <a:r>
              <a:rPr lang="ru-RU" sz="2000" dirty="0">
                <a:effectLst>
                  <a:reflection blurRad="12700" stA="0" endPos="55000" dir="5400000" sy="-90000" algn="bl" rotWithShape="0"/>
                </a:effectLst>
              </a:rPr>
              <a:t> РАЙОНА </a:t>
            </a:r>
            <a:br>
              <a:rPr lang="ru-RU" sz="2000" dirty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2000" b="1" dirty="0">
                <a:effectLst>
                  <a:reflection blurRad="12700" stA="0" endPos="55000" dir="5400000" sy="-90000" algn="bl" rotWithShape="0"/>
                </a:effectLst>
              </a:rPr>
              <a:t>за</a:t>
            </a:r>
            <a:r>
              <a:rPr lang="ru-RU" sz="2000" dirty="0">
                <a:effectLst>
                  <a:reflection blurRad="12700" stA="0" endPos="55000" dir="5400000" sy="-90000" algn="bl" rotWithShape="0"/>
                </a:effectLst>
              </a:rPr>
              <a:t> 1 </a:t>
            </a:r>
            <a:r>
              <a:rPr lang="ru-RU" sz="2000" b="1" dirty="0">
                <a:effectLst>
                  <a:reflection blurRad="12700" stA="0" endPos="55000" dir="5400000" sy="-90000" algn="bl" rotWithShape="0"/>
                </a:effectLst>
              </a:rPr>
              <a:t>полугодие 2017 год а </a:t>
            </a:r>
            <a:br>
              <a:rPr lang="ru-RU" sz="2400" dirty="0">
                <a:effectLst>
                  <a:reflection blurRad="12700" stA="0" endPos="55000" dir="5400000" sy="-90000" algn="bl" rotWithShape="0"/>
                </a:effectLst>
              </a:rPr>
            </a:br>
            <a:br>
              <a:rPr lang="en-US" sz="2400" dirty="0"/>
            </a:br>
            <a:r>
              <a:rPr lang="en-US" sz="2400" dirty="0"/>
              <a:t>                                                                                         </a:t>
            </a:r>
            <a:r>
              <a:rPr lang="ru-RU" sz="2400" dirty="0"/>
              <a:t>                            </a:t>
            </a:r>
            <a:r>
              <a:rPr lang="ru-RU" sz="1000" dirty="0" err="1"/>
              <a:t>тыс.рублей</a:t>
            </a:r>
            <a:br>
              <a:rPr lang="ru-RU" sz="10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287473"/>
              </p:ext>
            </p:extLst>
          </p:nvPr>
        </p:nvGraphicFramePr>
        <p:xfrm>
          <a:off x="539553" y="1325188"/>
          <a:ext cx="8165061" cy="38861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21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1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1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855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Плановые показатели</a:t>
                      </a:r>
                      <a:endParaRPr lang="en-US" sz="18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1. Доходы, всего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5873,6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2835,4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68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35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974,2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442,2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16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4899,4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2393,2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2. Расходы, всего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6995,3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3259,5</a:t>
                      </a: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1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3.Дефицит/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-1121,7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-424,1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2469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rgbClr val="FF0000"/>
            </a:gs>
            <a:gs pos="100000">
              <a:schemeClr val="accent1">
                <a:tint val="85000"/>
                <a:satMod val="21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D77DD3"/>
          </a:solidFill>
          <a:ln>
            <a:solidFill>
              <a:srgbClr val="99FF66"/>
            </a:solidFill>
          </a:ln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  <a:t>Доходы  бюджета  </a:t>
            </a:r>
            <a:r>
              <a:rPr lang="ru-RU" sz="1600" b="1" dirty="0" err="1">
                <a:effectLst>
                  <a:reflection blurRad="12700" stA="0" endPos="55000" dir="5400000" sy="-90000" algn="bl" rotWithShape="0"/>
                </a:effectLst>
              </a:rPr>
              <a:t>денисовского</a:t>
            </a:r>
            <a: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  <a:t>  сельского  поселения </a:t>
            </a:r>
            <a:r>
              <a:rPr lang="ru-RU" sz="1600" b="1" dirty="0" err="1">
                <a:effectLst>
                  <a:reflection blurRad="12700" stA="0" endPos="55000" dir="5400000" sy="-90000" algn="bl" rotWithShape="0"/>
                </a:effectLst>
              </a:rPr>
              <a:t>ремонтненского</a:t>
            </a:r>
            <a: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  <a:t>  РАЙОНА</a:t>
            </a:r>
            <a:b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  <a:t> за  1  ПОЛУГОДИЕ  2017  год А  исполнены в сумме 2835,4 тыс. рублей</a:t>
            </a: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4111332498"/>
              </p:ext>
            </p:extLst>
          </p:nvPr>
        </p:nvGraphicFramePr>
        <p:xfrm>
          <a:off x="1428728" y="1357298"/>
          <a:ext cx="6191272" cy="410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31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  <a:gradFill>
            <a:gsLst>
              <a:gs pos="0">
                <a:srgbClr val="7030A0"/>
              </a:gs>
              <a:gs pos="54000">
                <a:schemeClr val="accent1">
                  <a:tint val="75000"/>
                  <a:satMod val="210000"/>
                </a:schemeClr>
              </a:gs>
              <a:gs pos="100000">
                <a:schemeClr val="accent1">
                  <a:tint val="85000"/>
                  <a:satMod val="210000"/>
                </a:schemeClr>
              </a:gs>
            </a:gsLst>
            <a:lin ang="5400000" scaled="1"/>
          </a:gra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err="1">
                <a:effectLst>
                  <a:reflection blurRad="12700" stA="0" endPos="55000" dir="5400000" sy="-90000" algn="bl" rotWithShape="0"/>
                </a:effectLst>
              </a:rPr>
              <a:t>РАСходы</a:t>
            </a:r>
            <a: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  <a:t>  бюджета </a:t>
            </a:r>
            <a:r>
              <a:rPr lang="ru-RU" sz="1600" b="1" dirty="0" err="1">
                <a:effectLst>
                  <a:reflection blurRad="12700" stA="0" endPos="55000" dir="5400000" sy="-90000" algn="bl" rotWithShape="0"/>
                </a:effectLst>
              </a:rPr>
              <a:t>Денисовского</a:t>
            </a:r>
            <a: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  <a:t> сельского  поселения  </a:t>
            </a:r>
            <a:r>
              <a:rPr lang="ru-RU" sz="1600" b="1" dirty="0" err="1">
                <a:effectLst>
                  <a:reflection blurRad="12700" stA="0" endPos="55000" dir="5400000" sy="-90000" algn="bl" rotWithShape="0"/>
                </a:effectLst>
              </a:rPr>
              <a:t>Ремонтненского</a:t>
            </a:r>
            <a: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  <a:t> РАЙОНА</a:t>
            </a:r>
            <a:b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1600" b="1" dirty="0">
                <a:effectLst>
                  <a:reflection blurRad="12700" stA="0" endPos="55000" dir="5400000" sy="-90000" algn="bl" rotWithShape="0"/>
                </a:effectLst>
              </a:rPr>
              <a:t> за  1  ПОЛУГОДИЕ  2017  год А  исполнены в сумме  3259,5 тыс. рублей</a:t>
            </a: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403773075"/>
              </p:ext>
            </p:extLst>
          </p:nvPr>
        </p:nvGraphicFramePr>
        <p:xfrm>
          <a:off x="1187624" y="1916832"/>
          <a:ext cx="69847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2875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77DD3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1886" y="6504686"/>
            <a:ext cx="564686" cy="242229"/>
          </a:xfrm>
          <a:noFill/>
        </p:spPr>
        <p:txBody>
          <a:bodyPr/>
          <a:lstStyle/>
          <a:p>
            <a:fld id="{DF3C37F5-E1A2-45EB-8ED5-728FE8287D78}" type="slidenum">
              <a:rPr lang="ru-RU" smtClean="0">
                <a:latin typeface="Arial" charset="0"/>
              </a:rPr>
              <a:pPr/>
              <a:t>5</a:t>
            </a:fld>
            <a:endParaRPr lang="ru-RU" dirty="0">
              <a:latin typeface="Arial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28572" y="154285"/>
            <a:ext cx="8886857" cy="58165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33553" indent="-433553" algn="ctr">
              <a:lnSpc>
                <a:spcPct val="80000"/>
              </a:lnSpc>
              <a:defRPr/>
            </a:pPr>
            <a:r>
              <a:rPr lang="ru-RU" sz="1944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Доля программного финансирования в бюджете поселения</a:t>
            </a:r>
          </a:p>
          <a:p>
            <a:pPr marL="433553" indent="-433553" algn="ctr">
              <a:lnSpc>
                <a:spcPct val="80000"/>
              </a:lnSpc>
              <a:defRPr/>
            </a:pPr>
            <a:r>
              <a:rPr lang="ru-RU" sz="1944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за 1 полугодие   2017 года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010888"/>
              </p:ext>
            </p:extLst>
          </p:nvPr>
        </p:nvGraphicFramePr>
        <p:xfrm>
          <a:off x="415545" y="1531632"/>
          <a:ext cx="8238854" cy="3341578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717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1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00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/>
                        <a:t>Показатель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/>
                        <a:t>Исполнение за 1 полугодие  </a:t>
                      </a:r>
                      <a:r>
                        <a:rPr lang="ru-RU" sz="1400" b="1" u="none" strike="noStrike" baseline="0" dirty="0"/>
                        <a:t>2017г.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7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u="none" strike="noStrike" dirty="0"/>
                        <a:t>Запланировано в рамках программ</a:t>
                      </a:r>
                      <a:r>
                        <a:rPr lang="ru-RU" sz="1400" b="1" u="none" strike="noStrike" baseline="0" dirty="0"/>
                        <a:t> </a:t>
                      </a:r>
                      <a:r>
                        <a:rPr lang="ru-RU" sz="1400" b="1" u="none" strike="noStrike" dirty="0"/>
                        <a:t>на год,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/>
                        <a:t>6036,0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6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/>
                        <a:t>   В том числе за счет собственных средств бюджета </a:t>
                      </a:r>
                      <a:r>
                        <a:rPr lang="ru-RU" sz="1400" u="none" strike="noStrike" dirty="0" err="1"/>
                        <a:t>Денисовского</a:t>
                      </a:r>
                      <a:r>
                        <a:rPr lang="ru-RU" sz="1400" u="none" strike="noStrike" dirty="0"/>
                        <a:t> сельского поселения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/>
                        <a:t>5986,0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3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u="none" strike="noStrike" dirty="0"/>
                        <a:t>Расходы в рамках программ,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/>
                        <a:t>2378,4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6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/>
                        <a:t>   В том числе за счет собственных средств бюджета </a:t>
                      </a:r>
                      <a:r>
                        <a:rPr lang="ru-RU" sz="1400" u="none" strike="noStrike" dirty="0" err="1"/>
                        <a:t>Денисовского</a:t>
                      </a:r>
                      <a:r>
                        <a:rPr lang="ru-RU" sz="1400" u="none" strike="noStrike" dirty="0"/>
                        <a:t> сельского поселения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/>
                        <a:t>2378,4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33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u="none" strike="noStrike" dirty="0"/>
                        <a:t>Доля программного финансирования,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/>
                        <a:t>73 %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6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/>
                        <a:t>   В том числе за счет собственных средств бюджета </a:t>
                      </a:r>
                      <a:r>
                        <a:rPr lang="ru-RU" sz="1400" u="none" strike="noStrike" dirty="0" err="1"/>
                        <a:t>Денисовского</a:t>
                      </a:r>
                      <a:r>
                        <a:rPr lang="ru-RU" sz="1400" u="none" strike="noStrike" dirty="0"/>
                        <a:t> сельского поселения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/>
                        <a:t>73%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975" marR="69975" marT="34988" marB="349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222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490</TotalTime>
  <Words>275</Words>
  <Application>Microsoft Office PowerPoint</Application>
  <PresentationFormat>Экран (4:3)</PresentationFormat>
  <Paragraphs>82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Отчёт об исполнении бюджета  Денисовского сельского поселения Ремонтненского  РАЙОНА  за 1 полугодие 2017 года</vt:lpstr>
      <vt:lpstr>    Основные параметры исполнения бюджета Денисовского сельского поселения ремонтненского РАЙОНА  за 1 полугодие 2017 год а                                                                                                                        тыс.рублей </vt:lpstr>
      <vt:lpstr>Доходы  бюджета  денисовского  сельского  поселения ремонтненского  РАЙОНА  за  1  ПОЛУГОДИЕ  2017  год А  исполнены в сумме 2835,4 тыс. рублей</vt:lpstr>
      <vt:lpstr>РАСходы  бюджета Денисовского сельского  поселения  Ремонтненского РАЙОНА  за  1  ПОЛУГОДИЕ  2017  год А  исполнены в сумме  3259,5 тыс. рублей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 Чертковского сельского поселения за 2013 год</dc:title>
  <cp:lastModifiedBy>Финансист</cp:lastModifiedBy>
  <cp:revision>69</cp:revision>
  <dcterms:modified xsi:type="dcterms:W3CDTF">2017-07-05T09:49:22Z</dcterms:modified>
</cp:coreProperties>
</file>