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1" r:id="rId4"/>
    <p:sldId id="262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DD3"/>
    <a:srgbClr val="99FF66"/>
    <a:srgbClr val="FF9933"/>
    <a:srgbClr val="8D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 varScale="1">
        <p:scale>
          <a:sx n="69" d="100"/>
          <a:sy n="69" d="100"/>
        </p:scale>
        <p:origin x="60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>
        <a:ln>
          <a:solidFill>
            <a:srgbClr val="99FF66"/>
          </a:solidFill>
        </a:ln>
      </dgm:spPr>
      <dgm:t>
        <a:bodyPr/>
        <a:lstStyle/>
        <a:p>
          <a:r>
            <a: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0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179,3</a:t>
          </a: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с/</a:t>
          </a:r>
          <a:r>
            <a:rPr lang="ru-RU" sz="10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налог</a:t>
          </a:r>
        </a:p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162,1</a:t>
          </a: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1,0</a:t>
          </a: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 custT="1"/>
      <dgm:spPr>
        <a:ln>
          <a:solidFill>
            <a:srgbClr val="99FF66"/>
          </a:solidFill>
        </a:ln>
      </dgm:spPr>
      <dgm:t>
        <a:bodyPr/>
        <a:lstStyle/>
        <a:p>
          <a:r>
            <a: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5,4</a:t>
          </a: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 custT="1"/>
      <dgm:spPr>
        <a:ln>
          <a:solidFill>
            <a:srgbClr val="99FF66"/>
          </a:solidFill>
        </a:ln>
      </dgm:spPr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, получаемые в виде арендной платы за земельные участки 1,9</a:t>
          </a: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самообложение</a:t>
          </a:r>
        </a:p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33,2</a:t>
          </a: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 custT="1"/>
      <dgm:spPr>
        <a:ln>
          <a:solidFill>
            <a:srgbClr val="99FF66"/>
          </a:solidFill>
        </a:ln>
      </dgm:spPr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имущество(имущество, земля)</a:t>
          </a:r>
        </a:p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26,7</a:t>
          </a: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 custT="1"/>
      <dgm:spPr/>
      <dgm:t>
        <a:bodyPr/>
        <a:lstStyle/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</a:t>
          </a:r>
        </a:p>
        <a:p>
          <a:r>
            <a: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32,4</a:t>
          </a: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4C4189A1-A22C-4076-8FBC-C63F39FBCF2F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0,3</a:t>
          </a:r>
        </a:p>
      </dgm:t>
    </dgm:pt>
    <dgm:pt modelId="{D24DC43D-1D6E-4B8D-B2FB-C1ED613D5732}" type="parTrans" cxnId="{C3245FE2-D7F6-42E9-9692-5BC83D7694F9}">
      <dgm:prSet/>
      <dgm:spPr/>
      <dgm:t>
        <a:bodyPr/>
        <a:lstStyle/>
        <a:p>
          <a:endParaRPr lang="ru-RU"/>
        </a:p>
      </dgm:t>
    </dgm:pt>
    <dgm:pt modelId="{FE28EAEA-9D0F-40ED-B48B-47B9FA39042B}" type="sibTrans" cxnId="{C3245FE2-D7F6-42E9-9692-5BC83D7694F9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 custT="1"/>
      <dgm:spPr/>
      <dgm:t>
        <a:bodyPr/>
        <a:lstStyle/>
        <a:p>
          <a:r>
            <a: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поселений на выравнивание бюджетной обеспеченности</a:t>
          </a:r>
        </a:p>
        <a:p>
          <a:r>
            <a: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2368,6</a:t>
          </a: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24,5</a:t>
          </a: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4CD03ED4-9FB8-4EAC-BF5F-762E8AEEEECD}" type="pres">
      <dgm:prSet presAssocID="{16BD694A-6A21-4BFC-94B4-ECC28595A934}" presName="sibTrans" presStyleCnt="0"/>
      <dgm:spPr/>
    </dgm:pt>
    <dgm:pt modelId="{96DD4E4E-33DA-4561-95C4-F0077618D161}" type="pres">
      <dgm:prSet presAssocID="{32DFABAB-295A-4C28-B176-C8AE7EC4CD6A}" presName="node" presStyleLbl="node1" presStyleIdx="1" presStyleCnt="12">
        <dgm:presLayoutVars>
          <dgm:bulletEnabled val="1"/>
        </dgm:presLayoutVars>
      </dgm:prSet>
      <dgm:spPr/>
    </dgm:pt>
    <dgm:pt modelId="{7852D933-A201-4B1C-8EE8-CB6DB8E76AFF}" type="pres">
      <dgm:prSet presAssocID="{CB351489-D401-4F38-8E39-F5E9DED42897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12">
        <dgm:presLayoutVars>
          <dgm:bulletEnabled val="1"/>
        </dgm:presLayoutVars>
      </dgm:prSet>
      <dgm:spPr/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</dgm:pt>
    <dgm:pt modelId="{F005076E-E4FE-4DE0-BD97-CCB336470A27}" type="pres">
      <dgm:prSet presAssocID="{AC943FE2-E0A1-4633-AC63-9C5B9B692455}" presName="sibTrans" presStyleCnt="0"/>
      <dgm:spPr/>
    </dgm:pt>
    <dgm:pt modelId="{01BD48CE-3C9D-4159-8E79-4C0F40158858}" type="pres">
      <dgm:prSet presAssocID="{4C4189A1-A22C-4076-8FBC-C63F39FBCF2F}" presName="node" presStyleLbl="node1" presStyleIdx="8" presStyleCnt="12">
        <dgm:presLayoutVars>
          <dgm:bulletEnabled val="1"/>
        </dgm:presLayoutVars>
      </dgm:prSet>
      <dgm:spPr>
        <a:prstGeom prst="ellipse">
          <a:avLst/>
        </a:prstGeom>
      </dgm:spPr>
    </dgm:pt>
    <dgm:pt modelId="{6986E694-56CB-4BFD-BB47-250AD72EC697}" type="pres">
      <dgm:prSet presAssocID="{FE28EAEA-9D0F-40ED-B48B-47B9FA39042B}" presName="sibTrans" presStyleCnt="0"/>
      <dgm:spPr/>
    </dgm:pt>
    <dgm:pt modelId="{5B3DD7B8-0D55-403C-860D-7A61576DA4A5}" type="pres">
      <dgm:prSet presAssocID="{BEC44F88-42D5-4EE3-8C8C-69396664E45F}" presName="node" presStyleLbl="node1" presStyleIdx="9" presStyleCnt="12" custLinFactNeighborX="1970" custLinFactNeighborY="3583">
        <dgm:presLayoutVars>
          <dgm:bulletEnabled val="1"/>
        </dgm:presLayoutVars>
      </dgm:prSet>
      <dgm:spPr>
        <a:prstGeom prst="ellipse">
          <a:avLst/>
        </a:prstGeom>
      </dgm:spPr>
    </dgm:pt>
    <dgm:pt modelId="{17D4137E-8EF9-4AB3-987F-490800645C7F}" type="pres">
      <dgm:prSet presAssocID="{46EC17D7-9BF3-486B-B2E0-AD1C5D5FF63B}" presName="sibTrans" presStyleCnt="0"/>
      <dgm:spPr/>
    </dgm:pt>
    <dgm:pt modelId="{863A8323-316C-4531-A7EE-6F5A583C0A52}" type="pres">
      <dgm:prSet presAssocID="{F1B47385-B2CC-4B51-94AA-C69C60ED5937}" presName="node" presStyleLbl="node1" presStyleIdx="10" presStyleCnt="12" custLinFactNeighborX="42" custLinFactNeighborY="70">
        <dgm:presLayoutVars>
          <dgm:bulletEnabled val="1"/>
        </dgm:presLayoutVars>
      </dgm:prSet>
      <dgm:spPr>
        <a:prstGeom prst="rect">
          <a:avLst/>
        </a:prstGeom>
      </dgm:spPr>
    </dgm:pt>
    <dgm:pt modelId="{176274E5-53FB-493C-B401-E5541BB31BA3}" type="pres">
      <dgm:prSet presAssocID="{1A5B132E-2137-4D70-B5C2-D0E4854387BD}" presName="sibTrans" presStyleCnt="0"/>
      <dgm:spPr/>
    </dgm:pt>
    <dgm:pt modelId="{98D9B815-AE2A-4D0E-9888-B226115C366F}" type="pres">
      <dgm:prSet presAssocID="{B70E1606-9938-40BF-AAB7-F92CF02A28F6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F30B610E-4831-492D-8C68-6E792A910CFF}" srcId="{EFC9298D-E846-4654-9798-8B0060028573}" destId="{F1B47385-B2CC-4B51-94AA-C69C60ED5937}" srcOrd="10" destOrd="0" parTransId="{C8E5B7A7-A746-490C-8128-ECFBD1196CAA}" sibTransId="{1A5B132E-2137-4D70-B5C2-D0E4854387BD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A532B015-600B-4E03-9557-E5CE75FC9DF4}" type="presOf" srcId="{32DFABAB-295A-4C28-B176-C8AE7EC4CD6A}" destId="{96DD4E4E-33DA-4561-95C4-F0077618D161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D820C24E-A4CF-4DFC-9A7F-5416EC005C73}" srcId="{EFC9298D-E846-4654-9798-8B0060028573}" destId="{B70E1606-9938-40BF-AAB7-F92CF02A28F6}" srcOrd="11" destOrd="0" parTransId="{7C119574-5BA7-44ED-864E-C9219ECE3B92}" sibTransId="{6FD7E305-9060-4BCF-8619-2534575DB30B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3D94055-4BE3-4AE7-9CAD-D0AF71351C80}" srcId="{EFC9298D-E846-4654-9798-8B0060028573}" destId="{BEC44F88-42D5-4EE3-8C8C-69396664E45F}" srcOrd="9" destOrd="0" parTransId="{4108ACAF-697C-433E-A53A-55D8A059C90E}" sibTransId="{46EC17D7-9BF3-486B-B2E0-AD1C5D5FF63B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F886BF8A-3546-46F4-928D-4D1EBF6743B4}" type="presOf" srcId="{05B8F278-9EFF-4E40-8B7B-B9C2361D962C}" destId="{E5D67C34-7FB2-45EC-A4C3-F1C86647A28F}" srcOrd="0" destOrd="0" presId="urn:microsoft.com/office/officeart/2005/8/layout/default#1"/>
    <dgm:cxn modelId="{5E7F3992-7098-461C-978F-4CB98C7423C3}" type="presOf" srcId="{F1B47385-B2CC-4B51-94AA-C69C60ED5937}" destId="{863A8323-316C-4531-A7EE-6F5A583C0A52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45975DAC-5A60-42EE-96A6-F0448438F17C}" type="presOf" srcId="{4C4189A1-A22C-4076-8FBC-C63F39FBCF2F}" destId="{01BD48CE-3C9D-4159-8E79-4C0F40158858}" srcOrd="0" destOrd="0" presId="urn:microsoft.com/office/officeart/2005/8/layout/default#1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C3245FE2-D7F6-42E9-9692-5BC83D7694F9}" srcId="{EFC9298D-E846-4654-9798-8B0060028573}" destId="{4C4189A1-A22C-4076-8FBC-C63F39FBCF2F}" srcOrd="8" destOrd="0" parTransId="{D24DC43D-1D6E-4B8D-B2FB-C1ED613D5732}" sibTransId="{FE28EAEA-9D0F-40ED-B48B-47B9FA39042B}"/>
    <dgm:cxn modelId="{07AD36E3-0EE2-4F53-88C0-E81BCEC0FEF7}" type="presOf" srcId="{BEC44F88-42D5-4EE3-8C8C-69396664E45F}" destId="{5B3DD7B8-0D55-403C-860D-7A61576DA4A5}" srcOrd="0" destOrd="0" presId="urn:microsoft.com/office/officeart/2005/8/layout/default#1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D0072DB-03D5-4ECE-9031-FAA5770F6A7E}" type="presParOf" srcId="{7D006B0B-6727-4758-87FD-A750B2865F7B}" destId="{96DD4E4E-33DA-4561-95C4-F0077618D161}" srcOrd="2" destOrd="0" presId="urn:microsoft.com/office/officeart/2005/8/layout/default#1"/>
    <dgm:cxn modelId="{BE072609-90DA-40D7-99D3-E88EAE2A6B42}" type="presParOf" srcId="{7D006B0B-6727-4758-87FD-A750B2865F7B}" destId="{7852D933-A201-4B1C-8EE8-CB6DB8E76AFF}" srcOrd="3" destOrd="0" presId="urn:microsoft.com/office/officeart/2005/8/layout/default#1"/>
    <dgm:cxn modelId="{0130C62F-3EB8-4C19-A49A-3AF511A3C635}" type="presParOf" srcId="{7D006B0B-6727-4758-87FD-A750B2865F7B}" destId="{E5D67C34-7FB2-45EC-A4C3-F1C86647A28F}" srcOrd="4" destOrd="0" presId="urn:microsoft.com/office/officeart/2005/8/layout/default#1"/>
    <dgm:cxn modelId="{A5A53684-E01A-4A10-A4CD-503CED747744}" type="presParOf" srcId="{7D006B0B-6727-4758-87FD-A750B2865F7B}" destId="{42659F49-3629-43F6-9A7C-AB8F2CDB9483}" srcOrd="5" destOrd="0" presId="urn:microsoft.com/office/officeart/2005/8/layout/default#1"/>
    <dgm:cxn modelId="{B93DFE44-55CC-4A86-AA91-895642B7CFFE}" type="presParOf" srcId="{7D006B0B-6727-4758-87FD-A750B2865F7B}" destId="{568C610D-6D67-49FE-9E20-A523B07AEC94}" srcOrd="6" destOrd="0" presId="urn:microsoft.com/office/officeart/2005/8/layout/default#1"/>
    <dgm:cxn modelId="{33002690-319E-42B1-A774-2355685E0654}" type="presParOf" srcId="{7D006B0B-6727-4758-87FD-A750B2865F7B}" destId="{DBFB2604-9FF4-44B1-BE15-D39EFEA1CA06}" srcOrd="7" destOrd="0" presId="urn:microsoft.com/office/officeart/2005/8/layout/default#1"/>
    <dgm:cxn modelId="{77AECADA-A5B9-45D1-9C9C-AE2B9DD72455}" type="presParOf" srcId="{7D006B0B-6727-4758-87FD-A750B2865F7B}" destId="{416D389E-1906-4628-AB3D-97BCDE0F8520}" srcOrd="8" destOrd="0" presId="urn:microsoft.com/office/officeart/2005/8/layout/default#1"/>
    <dgm:cxn modelId="{78498482-7AAA-4708-8C6B-C88E95A7CA48}" type="presParOf" srcId="{7D006B0B-6727-4758-87FD-A750B2865F7B}" destId="{72E431E7-0EEA-4E62-97B1-19152DA49804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B10CE387-B7C0-425A-923A-8C822DEE42AA}" type="presParOf" srcId="{7D006B0B-6727-4758-87FD-A750B2865F7B}" destId="{01BD48CE-3C9D-4159-8E79-4C0F40158858}" srcOrd="16" destOrd="0" presId="urn:microsoft.com/office/officeart/2005/8/layout/default#1"/>
    <dgm:cxn modelId="{2485DFA3-D838-4498-B3E2-FB0498EDA8A7}" type="presParOf" srcId="{7D006B0B-6727-4758-87FD-A750B2865F7B}" destId="{6986E694-56CB-4BFD-BB47-250AD72EC697}" srcOrd="17" destOrd="0" presId="urn:microsoft.com/office/officeart/2005/8/layout/default#1"/>
    <dgm:cxn modelId="{79E19F9E-CF80-4FF7-A44C-585545410A66}" type="presParOf" srcId="{7D006B0B-6727-4758-87FD-A750B2865F7B}" destId="{5B3DD7B8-0D55-403C-860D-7A61576DA4A5}" srcOrd="18" destOrd="0" presId="urn:microsoft.com/office/officeart/2005/8/layout/default#1"/>
    <dgm:cxn modelId="{14A8E12D-09FB-445E-9AF3-B71709949559}" type="presParOf" srcId="{7D006B0B-6727-4758-87FD-A750B2865F7B}" destId="{17D4137E-8EF9-4AB3-987F-490800645C7F}" srcOrd="19" destOrd="0" presId="urn:microsoft.com/office/officeart/2005/8/layout/default#1"/>
    <dgm:cxn modelId="{15F81415-89D5-4822-AEBC-E3C3E2A77571}" type="presParOf" srcId="{7D006B0B-6727-4758-87FD-A750B2865F7B}" destId="{863A8323-316C-4531-A7EE-6F5A583C0A52}" srcOrd="20" destOrd="0" presId="urn:microsoft.com/office/officeart/2005/8/layout/default#1"/>
    <dgm:cxn modelId="{BEA923C9-BC6E-4241-A3F5-D00251172CA1}" type="presParOf" srcId="{7D006B0B-6727-4758-87FD-A750B2865F7B}" destId="{176274E5-53FB-493C-B401-E5541BB31BA3}" srcOrd="21" destOrd="0" presId="urn:microsoft.com/office/officeart/2005/8/layout/default#1"/>
    <dgm:cxn modelId="{C25FE19C-0273-40F9-8A97-84819108C534}" type="presParOf" srcId="{7D006B0B-6727-4758-87FD-A750B2865F7B}" destId="{98D9B815-AE2A-4D0E-9888-B226115C366F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rgbClr val="D77DD3"/>
        </a:solidFill>
      </dgm:spPr>
      <dgm:t>
        <a:bodyPr/>
        <a:lstStyle/>
        <a:p>
          <a:r>
            <a: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1739,9 тыс. руб.</a:t>
          </a: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58,7  тыс. руб.</a:t>
          </a: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552,5 тыс. руб.</a:t>
          </a: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1"/>
        </a:solidFill>
      </dgm:spPr>
      <dgm:t>
        <a:bodyPr/>
        <a:lstStyle/>
        <a:p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rgbClr val="D77DD3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50,1 </a:t>
          </a:r>
          <a:r>
            <a:rPr lang="ru-RU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832,3 тыс. руб.</a:t>
          </a: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>
        <a:solidFill>
          <a:srgbClr val="99FF66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 культура и спорт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2,0 тыс. руб.</a:t>
          </a: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24,0 тыс. руб.</a:t>
          </a: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CAFCA8C-CE7B-4D82-BC55-A053386C644B}">
      <dgm:prSet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</dgm:t>
    </dgm:pt>
    <dgm:pt modelId="{54AD1148-BA4F-4112-B95D-0AD6BE2B971E}" type="parTrans" cxnId="{49F88AC6-AFB8-4E0A-A752-669237455E41}">
      <dgm:prSet/>
      <dgm:spPr/>
    </dgm:pt>
    <dgm:pt modelId="{10012B94-8654-411B-8AE0-6E53C2D3A96C}" type="sibTrans" cxnId="{49F88AC6-AFB8-4E0A-A752-669237455E41}">
      <dgm:prSet/>
      <dgm:spPr/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</dgm:pt>
    <dgm:pt modelId="{E19DE523-24F1-4597-8BFD-E775C15FE74A}" type="pres">
      <dgm:prSet presAssocID="{A5E69884-F0A7-4B41-8FF5-AAB06741361A}" presName="node" presStyleLbl="node1" presStyleIdx="0" presStyleCnt="9" custLinFactNeighborX="0" custLinFactNeighborY="714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 custScaleX="107983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 custScaleX="9999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E1E035B2-A2DE-4D5F-BC9C-18110E6B8E08}" type="pres">
      <dgm:prSet presAssocID="{AC943FE2-E0A1-4633-AC63-9C5B9B692455}" presName="sibTrans" presStyleCnt="0"/>
      <dgm:spPr/>
    </dgm:pt>
    <dgm:pt modelId="{F0883D3C-7F64-4280-B546-8ECFEC95AEFB}" type="pres">
      <dgm:prSet presAssocID="{CCAFCA8C-CE7B-4D82-BC55-A053386C644B}" presName="node" presStyleLbl="node1" presStyleIdx="8" presStyleCnt="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F6E73F44-B442-48D8-862D-25C6932D7883}" type="presOf" srcId="{B9941620-3C05-465D-8115-672F78BB5CAC}" destId="{F2BF61DD-A5BD-4B0F-8021-AB442B72ED79}" srcOrd="0" destOrd="0" presId="urn:microsoft.com/office/officeart/2005/8/layout/default#2"/>
    <dgm:cxn modelId="{67687166-74E7-4B1A-A3E2-527EF64956FF}" type="presOf" srcId="{CCAFCA8C-CE7B-4D82-BC55-A053386C644B}" destId="{F0883D3C-7F64-4280-B546-8ECFEC95AEFB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49F88AC6-AFB8-4E0A-A752-669237455E41}" srcId="{EFC9298D-E846-4654-9798-8B0060028573}" destId="{CCAFCA8C-CE7B-4D82-BC55-A053386C644B}" srcOrd="8" destOrd="0" parTransId="{54AD1148-BA4F-4112-B95D-0AD6BE2B971E}" sibTransId="{10012B94-8654-411B-8AE0-6E53C2D3A96C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C960027F-6177-4C66-BFA1-8387334CB8E8}" type="presParOf" srcId="{7D006B0B-6727-4758-87FD-A750B2865F7B}" destId="{F9851BBF-5D6E-4969-B9C7-C530AEE56AB2}" srcOrd="13" destOrd="0" presId="urn:microsoft.com/office/officeart/2005/8/layout/default#2"/>
    <dgm:cxn modelId="{5ED76973-E73D-4872-8A48-F6EB8DFEADA5}" type="presParOf" srcId="{7D006B0B-6727-4758-87FD-A750B2865F7B}" destId="{F2BF61DD-A5BD-4B0F-8021-AB442B72ED79}" srcOrd="14" destOrd="0" presId="urn:microsoft.com/office/officeart/2005/8/layout/default#2"/>
    <dgm:cxn modelId="{093A560A-D2E4-433D-83CF-566DDBACB008}" type="presParOf" srcId="{7D006B0B-6727-4758-87FD-A750B2865F7B}" destId="{E1E035B2-A2DE-4D5F-BC9C-18110E6B8E08}" srcOrd="15" destOrd="0" presId="urn:microsoft.com/office/officeart/2005/8/layout/default#2"/>
    <dgm:cxn modelId="{EF7BDCCA-8682-46EA-884A-6F7928F533B9}" type="presParOf" srcId="{7D006B0B-6727-4758-87FD-A750B2865F7B}" destId="{F0883D3C-7F64-4280-B546-8ECFEC95AEFB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665078" y="1067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000" b="1" kern="1200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0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179,3</a:t>
          </a:r>
        </a:p>
      </dsp:txBody>
      <dsp:txXfrm>
        <a:off x="887545" y="134547"/>
        <a:ext cx="1074164" cy="644499"/>
      </dsp:txXfrm>
    </dsp:sp>
    <dsp:sp modelId="{96DD4E4E-33DA-4561-95C4-F0077618D161}">
      <dsp:nvSpPr>
        <dsp:cNvPr id="0" name=""/>
        <dsp:cNvSpPr/>
      </dsp:nvSpPr>
      <dsp:spPr>
        <a:xfrm>
          <a:off x="2336086" y="1067"/>
          <a:ext cx="1519098" cy="911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с/</a:t>
          </a:r>
          <a:r>
            <a:rPr lang="ru-RU" sz="10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налог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162,1</a:t>
          </a:r>
        </a:p>
      </dsp:txBody>
      <dsp:txXfrm>
        <a:off x="2336086" y="1067"/>
        <a:ext cx="1519098" cy="911459"/>
      </dsp:txXfrm>
    </dsp:sp>
    <dsp:sp modelId="{E5D67C34-7FB2-45EC-A4C3-F1C86647A28F}">
      <dsp:nvSpPr>
        <dsp:cNvPr id="0" name=""/>
        <dsp:cNvSpPr/>
      </dsp:nvSpPr>
      <dsp:spPr>
        <a:xfrm>
          <a:off x="4007095" y="1067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самообложение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33,2</a:t>
          </a:r>
        </a:p>
      </dsp:txBody>
      <dsp:txXfrm>
        <a:off x="4229562" y="134547"/>
        <a:ext cx="1074164" cy="644499"/>
      </dsp:txXfrm>
    </dsp:sp>
    <dsp:sp modelId="{568C610D-6D67-49FE-9E20-A523B07AEC94}">
      <dsp:nvSpPr>
        <dsp:cNvPr id="0" name=""/>
        <dsp:cNvSpPr/>
      </dsp:nvSpPr>
      <dsp:spPr>
        <a:xfrm>
          <a:off x="665078" y="1064436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имущество(имущество, земля)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26,7</a:t>
          </a:r>
        </a:p>
      </dsp:txBody>
      <dsp:txXfrm>
        <a:off x="887545" y="1197916"/>
        <a:ext cx="1074164" cy="644499"/>
      </dsp:txXfrm>
    </dsp:sp>
    <dsp:sp modelId="{416D389E-1906-4628-AB3D-97BCDE0F8520}">
      <dsp:nvSpPr>
        <dsp:cNvPr id="0" name=""/>
        <dsp:cNvSpPr/>
      </dsp:nvSpPr>
      <dsp:spPr>
        <a:xfrm>
          <a:off x="2336086" y="1064436"/>
          <a:ext cx="1519098" cy="911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1,0</a:t>
          </a:r>
        </a:p>
      </dsp:txBody>
      <dsp:txXfrm>
        <a:off x="2336086" y="1064436"/>
        <a:ext cx="1519098" cy="911459"/>
      </dsp:txXfrm>
    </dsp:sp>
    <dsp:sp modelId="{396F3610-6898-4F07-B1B7-DDB2CD28A9C7}">
      <dsp:nvSpPr>
        <dsp:cNvPr id="0" name=""/>
        <dsp:cNvSpPr/>
      </dsp:nvSpPr>
      <dsp:spPr>
        <a:xfrm>
          <a:off x="4007095" y="1064436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5,4</a:t>
          </a:r>
        </a:p>
      </dsp:txBody>
      <dsp:txXfrm>
        <a:off x="4229562" y="1197916"/>
        <a:ext cx="1074164" cy="644499"/>
      </dsp:txXfrm>
    </dsp:sp>
    <dsp:sp modelId="{D5EFF21E-E139-4CF8-A716-D4D50612462F}">
      <dsp:nvSpPr>
        <dsp:cNvPr id="0" name=""/>
        <dsp:cNvSpPr/>
      </dsp:nvSpPr>
      <dsp:spPr>
        <a:xfrm>
          <a:off x="665078" y="2127805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FF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, получаемые в виде арендной платы за земельные участки 1,9</a:t>
          </a:r>
        </a:p>
      </dsp:txBody>
      <dsp:txXfrm>
        <a:off x="887545" y="2261285"/>
        <a:ext cx="1074164" cy="644499"/>
      </dsp:txXfrm>
    </dsp:sp>
    <dsp:sp modelId="{F2BF61DD-A5BD-4B0F-8021-AB442B72ED79}">
      <dsp:nvSpPr>
        <dsp:cNvPr id="0" name=""/>
        <dsp:cNvSpPr/>
      </dsp:nvSpPr>
      <dsp:spPr>
        <a:xfrm>
          <a:off x="2336086" y="2127805"/>
          <a:ext cx="1519098" cy="911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32,4</a:t>
          </a:r>
        </a:p>
      </dsp:txBody>
      <dsp:txXfrm>
        <a:off x="2336086" y="2127805"/>
        <a:ext cx="1519098" cy="911459"/>
      </dsp:txXfrm>
    </dsp:sp>
    <dsp:sp modelId="{01BD48CE-3C9D-4159-8E79-4C0F40158858}">
      <dsp:nvSpPr>
        <dsp:cNvPr id="0" name=""/>
        <dsp:cNvSpPr/>
      </dsp:nvSpPr>
      <dsp:spPr>
        <a:xfrm>
          <a:off x="4007095" y="2127805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0,3</a:t>
          </a:r>
        </a:p>
      </dsp:txBody>
      <dsp:txXfrm>
        <a:off x="4229562" y="2261285"/>
        <a:ext cx="1074164" cy="644499"/>
      </dsp:txXfrm>
    </dsp:sp>
    <dsp:sp modelId="{5B3DD7B8-0D55-403C-860D-7A61576DA4A5}">
      <dsp:nvSpPr>
        <dsp:cNvPr id="0" name=""/>
        <dsp:cNvSpPr/>
      </dsp:nvSpPr>
      <dsp:spPr>
        <a:xfrm>
          <a:off x="695004" y="3192242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поселений на выравнивание бюджетной обеспеченности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2368,6</a:t>
          </a:r>
        </a:p>
      </dsp:txBody>
      <dsp:txXfrm>
        <a:off x="917471" y="3325722"/>
        <a:ext cx="1074164" cy="644499"/>
      </dsp:txXfrm>
    </dsp:sp>
    <dsp:sp modelId="{863A8323-316C-4531-A7EE-6F5A583C0A52}">
      <dsp:nvSpPr>
        <dsp:cNvPr id="0" name=""/>
        <dsp:cNvSpPr/>
      </dsp:nvSpPr>
      <dsp:spPr>
        <a:xfrm>
          <a:off x="2336724" y="3191813"/>
          <a:ext cx="1519098" cy="911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24,5</a:t>
          </a:r>
        </a:p>
      </dsp:txBody>
      <dsp:txXfrm>
        <a:off x="2336724" y="3191813"/>
        <a:ext cx="1519098" cy="911459"/>
      </dsp:txXfrm>
    </dsp:sp>
    <dsp:sp modelId="{98D9B815-AE2A-4D0E-9888-B226115C366F}">
      <dsp:nvSpPr>
        <dsp:cNvPr id="0" name=""/>
        <dsp:cNvSpPr/>
      </dsp:nvSpPr>
      <dsp:spPr>
        <a:xfrm>
          <a:off x="4007095" y="3191175"/>
          <a:ext cx="1519098" cy="911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</a:p>
      </dsp:txBody>
      <dsp:txXfrm>
        <a:off x="4229562" y="3324655"/>
        <a:ext cx="1074164" cy="64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3549" y="11971"/>
          <a:ext cx="2121352" cy="1272811"/>
        </a:xfrm>
        <a:prstGeom prst="flowChartAlternateProcess">
          <a:avLst/>
        </a:prstGeom>
        <a:solidFill>
          <a:srgbClr val="D77D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1739,9 тыс. руб.</a:t>
          </a:r>
        </a:p>
      </dsp:txBody>
      <dsp:txXfrm>
        <a:off x="75681" y="74103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347037" y="2883"/>
          <a:ext cx="2121352" cy="1272811"/>
        </a:xfrm>
        <a:prstGeom prst="flowChartAlternateProcess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24,0 тыс. руб.</a:t>
          </a:r>
        </a:p>
      </dsp:txBody>
      <dsp:txXfrm>
        <a:off x="2409169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680525" y="2883"/>
          <a:ext cx="2290700" cy="1272811"/>
        </a:xfrm>
        <a:prstGeom prst="flowChartAlternateProcess">
          <a:avLst/>
        </a:prstGeom>
        <a:solidFill>
          <a:srgbClr val="D77D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50,1 </a:t>
          </a:r>
          <a:r>
            <a:rPr lang="ru-RU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742657" y="65015"/>
        <a:ext cx="2166436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832,3 тыс. руб.</a:t>
          </a: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58,7  тыс. руб.</a:t>
          </a: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552,5 тыс. руб.</a:t>
          </a: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98234" y="2972777"/>
          <a:ext cx="2121331" cy="1272811"/>
        </a:xfrm>
        <a:prstGeom prst="flowChartAlternateProcess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66" y="3034909"/>
        <a:ext cx="1997067" cy="1148547"/>
      </dsp:txXfrm>
    </dsp:sp>
    <dsp:sp modelId="{F2BF61DD-A5BD-4B0F-8021-AB442B72ED79}">
      <dsp:nvSpPr>
        <dsp:cNvPr id="0" name=""/>
        <dsp:cNvSpPr/>
      </dsp:nvSpPr>
      <dsp:spPr>
        <a:xfrm>
          <a:off x="2431700" y="2972777"/>
          <a:ext cx="2121352" cy="1272811"/>
        </a:xfrm>
        <a:prstGeom prst="flowChartAlternateProcess">
          <a:avLst/>
        </a:prstGeom>
        <a:solidFill>
          <a:srgbClr val="99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 культура и спорт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2,0 тыс. руб.</a:t>
          </a:r>
        </a:p>
      </dsp:txBody>
      <dsp:txXfrm>
        <a:off x="2493832" y="3034909"/>
        <a:ext cx="1997088" cy="1148547"/>
      </dsp:txXfrm>
    </dsp:sp>
    <dsp:sp modelId="{F0883D3C-7F64-4280-B546-8ECFEC95AEFB}">
      <dsp:nvSpPr>
        <dsp:cNvPr id="0" name=""/>
        <dsp:cNvSpPr/>
      </dsp:nvSpPr>
      <dsp:spPr>
        <a:xfrm>
          <a:off x="4765189" y="2972777"/>
          <a:ext cx="2121352" cy="1272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4827323" y="3034911"/>
        <a:ext cx="1997084" cy="1148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5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5A10DD47-93E0-4F22-B043-D540194DB895}" type="slidenum">
              <a:rPr lang="ru-RU" smtClean="0">
                <a:latin typeface="Arial" charset="0"/>
              </a:rPr>
              <a:pPr defTabSz="931863"/>
              <a:t>5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16634"/>
            <a:ext cx="3670176" cy="2752632"/>
          </a:xfrm>
          <a:prstGeom prst="roundRect">
            <a:avLst>
              <a:gd name="adj" fmla="val 8594"/>
            </a:avLst>
          </a:prstGeom>
          <a:solidFill>
            <a:schemeClr val="bg2"/>
          </a:solidFill>
          <a:ln>
            <a:solidFill>
              <a:srgbClr val="99FF66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717032"/>
            <a:ext cx="7429552" cy="2569488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Денисовского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РАЙОНА 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 1 полугодие 2017 года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295">
              <a:srgbClr val="FFA2A2"/>
            </a:gs>
            <a:gs pos="0">
              <a:srgbClr val="FF0000"/>
            </a:gs>
            <a:gs pos="8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178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Основные параметры исполнения бюджета</a:t>
            </a:r>
            <a:b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dirty="0" err="1">
                <a:effectLst>
                  <a:reflection blurRad="12700" stA="0" endPos="55000" dir="5400000" sy="-90000" algn="bl" rotWithShape="0"/>
                </a:effectLst>
              </a:rPr>
              <a:t>Денисовского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сельского поселения </a:t>
            </a:r>
            <a:r>
              <a:rPr lang="ru-RU" sz="2000" dirty="0" err="1">
                <a:effectLst>
                  <a:reflection blurRad="12700" stA="0" endPos="55000" dir="5400000" sy="-90000" algn="bl" rotWithShape="0"/>
                </a:effectLst>
              </a:rPr>
              <a:t>ремонтненского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РАЙОНА </a:t>
            </a:r>
            <a:b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за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1 </a:t>
            </a: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полугодие 2017 год а </a:t>
            </a:r>
            <a:br>
              <a:rPr lang="ru-RU" sz="2400" dirty="0">
                <a:effectLst>
                  <a:reflection blurRad="12700" stA="0" endPos="55000" dir="5400000" sy="-90000" algn="bl" rotWithShape="0"/>
                </a:effectLst>
              </a:rPr>
            </a:b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</a:t>
            </a:r>
            <a:r>
              <a:rPr lang="ru-RU" sz="1000" dirty="0" err="1"/>
              <a:t>тыс.рублей</a:t>
            </a:r>
            <a:br>
              <a:rPr lang="ru-RU" sz="10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287473"/>
              </p:ext>
            </p:extLst>
          </p:nvPr>
        </p:nvGraphicFramePr>
        <p:xfrm>
          <a:off x="539553" y="1325188"/>
          <a:ext cx="8165061" cy="3886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855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5873,6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2835,4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974,2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442,2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4899,4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2393,2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6995,3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3259,5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3.Дефицит/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-1121,7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-424,1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469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rgbClr val="FF0000"/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77DD3"/>
          </a:solidFill>
          <a:ln>
            <a:solidFill>
              <a:srgbClr val="99FF66"/>
            </a:solidFill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Доходы  бюджета  </a:t>
            </a:r>
            <a:r>
              <a:rPr lang="ru-RU" sz="1600" b="1" dirty="0" err="1">
                <a:effectLst>
                  <a:reflection blurRad="12700" stA="0" endPos="55000" dir="5400000" sy="-90000" algn="bl" rotWithShape="0"/>
                </a:effectLst>
              </a:rPr>
              <a:t>денисовского</a:t>
            </a: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 сельского  поселения </a:t>
            </a:r>
            <a:r>
              <a:rPr lang="ru-RU" sz="1600" b="1" dirty="0" err="1">
                <a:effectLst>
                  <a:reflection blurRad="12700" stA="0" endPos="55000" dir="5400000" sy="-90000" algn="bl" rotWithShape="0"/>
                </a:effectLst>
              </a:rPr>
              <a:t>ремонтненского</a:t>
            </a: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 РАЙОНА</a:t>
            </a:r>
            <a:b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за  1  ПОЛУГОДИЕ  2017  год А  исполнены в сумме 2835,4 тыс. рублей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111332498"/>
              </p:ext>
            </p:extLst>
          </p:nvPr>
        </p:nvGraphicFramePr>
        <p:xfrm>
          <a:off x="1428728" y="1357298"/>
          <a:ext cx="6191272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gradFill>
            <a:gsLst>
              <a:gs pos="0">
                <a:srgbClr val="7030A0"/>
              </a:gs>
              <a:gs pos="54000">
                <a:schemeClr val="accent1">
                  <a:tint val="75000"/>
                  <a:satMod val="210000"/>
                </a:schemeClr>
              </a:gs>
              <a:gs pos="100000">
                <a:schemeClr val="accent1">
                  <a:tint val="85000"/>
                  <a:satMod val="210000"/>
                </a:schemeClr>
              </a:gs>
            </a:gsLst>
            <a:lin ang="5400000" scaled="1"/>
          </a:gra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err="1">
                <a:effectLst>
                  <a:reflection blurRad="12700" stA="0" endPos="55000" dir="5400000" sy="-90000" algn="bl" rotWithShape="0"/>
                </a:effectLst>
              </a:rPr>
              <a:t>РАСходы</a:t>
            </a: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 бюджета </a:t>
            </a:r>
            <a:r>
              <a:rPr lang="ru-RU" sz="1600" b="1" dirty="0" err="1">
                <a:effectLst>
                  <a:reflection blurRad="12700" stA="0" endPos="55000" dir="5400000" sy="-90000" algn="bl" rotWithShape="0"/>
                </a:effectLst>
              </a:rPr>
              <a:t>Денисовского</a:t>
            </a: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сельского  поселения  </a:t>
            </a:r>
            <a:r>
              <a:rPr lang="ru-RU" sz="1600" b="1" dirty="0" err="1">
                <a:effectLst>
                  <a:reflection blurRad="12700" stA="0" endPos="55000" dir="5400000" sy="-90000" algn="bl" rotWithShape="0"/>
                </a:effectLst>
              </a:rPr>
              <a:t>Ремонтненского</a:t>
            </a: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РАЙОНА</a:t>
            </a:r>
            <a:b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>
                <a:effectLst>
                  <a:reflection blurRad="12700" stA="0" endPos="55000" dir="5400000" sy="-90000" algn="bl" rotWithShape="0"/>
                </a:effectLst>
              </a:rPr>
              <a:t> за  1  ПОЛУГОДИЕ  2017  год А  исполнены в сумме  3259,5 тыс. рублей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403773075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2875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77DD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1886" y="6504686"/>
            <a:ext cx="564686" cy="242229"/>
          </a:xfrm>
          <a:noFill/>
        </p:spPr>
        <p:txBody>
          <a:bodyPr/>
          <a:lstStyle/>
          <a:p>
            <a:fld id="{DF3C37F5-E1A2-45EB-8ED5-728FE8287D78}" type="slidenum">
              <a:rPr lang="ru-RU" smtClean="0">
                <a:latin typeface="Arial" charset="0"/>
              </a:rPr>
              <a:pPr/>
              <a:t>5</a:t>
            </a:fld>
            <a:endParaRPr lang="ru-RU" dirty="0">
              <a:latin typeface="Arial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28572" y="154285"/>
            <a:ext cx="8886857" cy="58165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33553" indent="-433553" algn="ctr">
              <a:lnSpc>
                <a:spcPct val="80000"/>
              </a:lnSpc>
              <a:defRPr/>
            </a:pPr>
            <a:r>
              <a:rPr lang="ru-RU" sz="1944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Доля программного финансирования в бюджете поселения</a:t>
            </a:r>
          </a:p>
          <a:p>
            <a:pPr marL="433553" indent="-433553" algn="ctr">
              <a:lnSpc>
                <a:spcPct val="80000"/>
              </a:lnSpc>
              <a:defRPr/>
            </a:pPr>
            <a:r>
              <a:rPr lang="ru-RU" sz="1944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за 1 полугодие   2017 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10888"/>
              </p:ext>
            </p:extLst>
          </p:nvPr>
        </p:nvGraphicFramePr>
        <p:xfrm>
          <a:off x="415545" y="1531632"/>
          <a:ext cx="8238854" cy="334157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71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/>
                        <a:t>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/>
                        <a:t>Исполнение за 1 полугодие  </a:t>
                      </a:r>
                      <a:r>
                        <a:rPr lang="ru-RU" sz="1400" b="1" u="none" strike="noStrike" baseline="0" dirty="0"/>
                        <a:t>2017г.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/>
                        <a:t>Запланировано в рамках программ</a:t>
                      </a:r>
                      <a:r>
                        <a:rPr lang="ru-RU" sz="1400" b="1" u="none" strike="noStrike" baseline="0" dirty="0"/>
                        <a:t> </a:t>
                      </a:r>
                      <a:r>
                        <a:rPr lang="ru-RU" sz="1400" b="1" u="none" strike="noStrike" dirty="0"/>
                        <a:t>на год,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/>
                        <a:t>6036,0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6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/>
                        <a:t>   В том числе за счет собственных средств бюджета </a:t>
                      </a:r>
                      <a:r>
                        <a:rPr lang="ru-RU" sz="1400" u="none" strike="noStrike" dirty="0" err="1"/>
                        <a:t>Денисовского</a:t>
                      </a:r>
                      <a:r>
                        <a:rPr lang="ru-RU" sz="1400" u="none" strike="noStrike" dirty="0"/>
                        <a:t> сельского поселения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/>
                        <a:t>5986,0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/>
                        <a:t>Расходы в рамках программ,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/>
                        <a:t>2378,4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/>
                        <a:t>   В том числе за счет собственных средств бюджета </a:t>
                      </a:r>
                      <a:r>
                        <a:rPr lang="ru-RU" sz="1400" u="none" strike="noStrike" dirty="0" err="1"/>
                        <a:t>Денисовского</a:t>
                      </a:r>
                      <a:r>
                        <a:rPr lang="ru-RU" sz="1400" u="none" strike="noStrike" dirty="0"/>
                        <a:t> сельского поселения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/>
                        <a:t>2378,4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3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/>
                        <a:t>Доля программного финансирования,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/>
                        <a:t>73 %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u="none" strike="noStrike" dirty="0"/>
                        <a:t>   В том числе за счет собственных средств бюджета </a:t>
                      </a:r>
                      <a:r>
                        <a:rPr lang="ru-RU" sz="1400" u="none" strike="noStrike" dirty="0" err="1"/>
                        <a:t>Денисовского</a:t>
                      </a:r>
                      <a:r>
                        <a:rPr lang="ru-RU" sz="1400" u="none" strike="noStrike" dirty="0"/>
                        <a:t> сельского поселения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/>
                        <a:t>73%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975" marR="69975" marT="34988" marB="349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222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490</TotalTime>
  <Words>275</Words>
  <Application>Microsoft Office PowerPoint</Application>
  <PresentationFormat>Экран (4:3)</PresentationFormat>
  <Paragraphs>82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Отчёт об исполнении бюджета  Денисовского сельского поселения Ремонтненского  РАЙОНА  за 1 полугодие 2017 года</vt:lpstr>
      <vt:lpstr>    Основные параметры исполнения бюджета Денисовского сельского поселения ремонтненского РАЙОНА  за 1 полугодие 2017 год а                                                                                                                        тыс.рублей </vt:lpstr>
      <vt:lpstr>Доходы  бюджета  денисовского  сельского  поселения ремонтненского  РАЙОНА  за  1  ПОЛУГОДИЕ  2017  год А  исполнены в сумме 2835,4 тыс. рублей</vt:lpstr>
      <vt:lpstr>РАСходы  бюджета Денисовского сельского  поселения  Ремонтненского РАЙОНА  за  1  ПОЛУГОДИЕ  2017  год А  исполнены в сумме  3259,5 тыс. рублей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Финансист</cp:lastModifiedBy>
  <cp:revision>69</cp:revision>
  <dcterms:modified xsi:type="dcterms:W3CDTF">2017-07-05T09:49:22Z</dcterms:modified>
</cp:coreProperties>
</file>